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1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69065" autoAdjust="0"/>
  </p:normalViewPr>
  <p:slideViewPr>
    <p:cSldViewPr>
      <p:cViewPr varScale="1">
        <p:scale>
          <a:sx n="59" d="100"/>
          <a:sy n="59" d="100"/>
        </p:scale>
        <p:origin x="-17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29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ЕДИНАЯ РОССИЯ</c:v>
                </c:pt>
                <c:pt idx="1">
                  <c:v>ЛДПР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F2576-1A8E-498E-BD6F-ED9C9B44BB9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5F43-3BD4-4C17-8C85-B33380E6E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6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делегаты</a:t>
            </a:r>
            <a:r>
              <a:rPr lang="ru-RU" baseline="0" dirty="0" smtClean="0"/>
              <a:t> и приглашенные на Конференцию!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Прежде чем начать отчет, я хочу всех поздравить с прошедшим праздником, 20-летним юбилеем Партии ЕДИНАЯ РОССИЯ», пожелать всем здоровья, процветания, благополучия и чтоб ряды нашей Партии умножались и Партия славилась хорошими делами. К сожалению в связи эпидемиологической обстановкой, Партия отметила без особых торжеств, но не смотря на это, я с большим удовольствием сказать слова благодарности тем, кто стоял у истоков, кто научил, передал свой опыт молодым. Активистам хочу выразить огромную благодарность за поддержку, участие, оптимизм. Спасибо !!! И по этому случаю мы подготовили небольшие подарки.</a:t>
            </a:r>
          </a:p>
          <a:p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теперь позвольте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представить вашему вниманию отчет о работе Билибинского Местного отделения Чукотского регионального отделения Партия «ЕДИНАЯ РОССИЯ» за период с января 2017 года по январь 2022 год.</a:t>
            </a:r>
          </a:p>
          <a:p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 на кануне праздника 9 мая</a:t>
            </a:r>
            <a:r>
              <a:rPr lang="ru-RU" sz="1200" baseline="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партийцы вместе с жителями города Билибино участвуют легкоатлетическом забеге «Победа». Он проходит по трассе Кепервеем - Билибино, протяженность которой 36 километров. Такой забег можно считать традиционным ­­– он проводится уже не</a:t>
            </a:r>
            <a:r>
              <a:rPr lang="ru-RU" sz="1200" baseline="0" dirty="0" smtClean="0">
                <a:effectLst/>
                <a:latin typeface="+mn-lt"/>
                <a:ea typeface="Calibri"/>
                <a:cs typeface="Times New Roman"/>
              </a:rPr>
              <a:t> первый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год подряд. Стоит отметить, что самый первый забег был инициирован членами Партии,</a:t>
            </a:r>
            <a:r>
              <a:rPr lang="ru-RU" sz="1200" baseline="0" dirty="0" smtClean="0">
                <a:effectLst/>
                <a:latin typeface="+mn-lt"/>
                <a:ea typeface="Calibri"/>
                <a:cs typeface="Times New Roman"/>
              </a:rPr>
              <a:t> а именно </a:t>
            </a:r>
            <a:r>
              <a:rPr lang="ru-RU" sz="1200" baseline="0" dirty="0" err="1" smtClean="0">
                <a:effectLst/>
                <a:latin typeface="+mn-lt"/>
                <a:ea typeface="Calibri"/>
                <a:cs typeface="Times New Roman"/>
              </a:rPr>
              <a:t>Лубниной</a:t>
            </a:r>
            <a:r>
              <a:rPr lang="ru-RU" sz="1200" baseline="0" dirty="0" smtClean="0">
                <a:effectLst/>
                <a:latin typeface="+mn-lt"/>
                <a:ea typeface="Calibri"/>
                <a:cs typeface="Times New Roman"/>
              </a:rPr>
              <a:t> С.Н.? (на сколько я помню)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7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Завершением пробега, митинг около Стены Памяти, которая была сделана по инициативе </a:t>
            </a:r>
            <a:r>
              <a:rPr lang="ru-RU" dirty="0" smtClean="0"/>
              <a:t>прежнего Политического </a:t>
            </a:r>
            <a:r>
              <a:rPr lang="ru-RU" dirty="0" smtClean="0"/>
              <a:t>Совета Билибинского местного отделения ВПП «ЕДИНАЯ РОССИЯ» .</a:t>
            </a:r>
            <a:r>
              <a:rPr lang="ru-RU" baseline="0" dirty="0" smtClean="0"/>
              <a:t> </a:t>
            </a:r>
            <a:r>
              <a:rPr lang="ru-RU" dirty="0" smtClean="0"/>
              <a:t>На символичный камень, на который работниками Северо-западного техникума</a:t>
            </a:r>
            <a:r>
              <a:rPr lang="ru-RU" baseline="0" dirty="0" smtClean="0"/>
              <a:t> </a:t>
            </a:r>
            <a:r>
              <a:rPr lang="ru-RU" dirty="0" smtClean="0"/>
              <a:t>была установлена красная звезда и лавровая ветвь, Члены политического</a:t>
            </a:r>
            <a:r>
              <a:rPr lang="ru-RU" baseline="0" dirty="0" smtClean="0"/>
              <a:t> Совета и жители города возлагают цветы.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9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	В связи с ограничениями из-за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baseline="0" dirty="0" err="1" smtClean="0">
                <a:effectLst/>
                <a:latin typeface="Times New Roman"/>
                <a:ea typeface="Times New Roman"/>
              </a:rPr>
              <a:t>коронавируса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, в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мае 2020 года единороссы Билибинского района собрали денежные средства на оказание помощи маломобильным гражданам района, на которые закупили продуктовые наборы. (59 наборов)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Хочу отметить,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что в 2016 году единороссы Билибинского района не остались в стороне и так же собрали денежные средства для пострадавших от пожара в с. </a:t>
            </a:r>
            <a:r>
              <a:rPr lang="ru-RU" sz="1200" baseline="0" dirty="0" err="1" smtClean="0">
                <a:effectLst/>
                <a:latin typeface="Times New Roman"/>
                <a:ea typeface="Times New Roman"/>
              </a:rPr>
              <a:t>Нешкан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, где </a:t>
            </a:r>
            <a:r>
              <a:rPr lang="ru-RU" sz="1200" dirty="0" smtClean="0">
                <a:effectLst/>
                <a:latin typeface="times new roman"/>
              </a:rPr>
              <a:t>полностью сгорел 8 квартирный дом, несколько человек погибло, остались без жилья 8 семей (20 человек)</a:t>
            </a:r>
            <a:r>
              <a:rPr lang="ru-RU" sz="1200" dirty="0" smtClean="0">
                <a:effectLst/>
                <a:latin typeface="Times New Roman"/>
              </a:rPr>
              <a:t>.</a:t>
            </a:r>
            <a:r>
              <a:rPr lang="ru-RU" sz="1200" baseline="0" dirty="0" smtClean="0">
                <a:effectLst/>
                <a:latin typeface="Times New Roman"/>
              </a:rPr>
              <a:t> Тогда мы собрали 90 тысяч рублей.</a:t>
            </a:r>
            <a:r>
              <a:rPr lang="ru-RU" sz="1050" dirty="0" smtClean="0">
                <a:effectLst/>
                <a:latin typeface="+mn-lt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Большая работа проводится по спортивной направленности, по пропаганде здорового образа жизни. Конечно</a:t>
            </a:r>
            <a:r>
              <a:rPr lang="ru-RU" baseline="0" dirty="0" smtClean="0"/>
              <a:t> же, наша задача не только самим участвовать в различных мероприятиях, но и привлекать к этому как можно больше молодежи. Почти каждый год начиная с 2016, совместно и по приглашению Детской спортивно –юношеской школы, члены Партии участвуют в подготовке и проведении акции «Бокс против наркотиков».</a:t>
            </a:r>
          </a:p>
          <a:p>
            <a:r>
              <a:rPr lang="ru-RU" baseline="0" dirty="0" smtClean="0"/>
              <a:t>Около 30 ребят принимают участие в данном мероприятии. По итогам акции единороссы дарят участникам подарки с атрибутикой 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1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6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effectLst/>
                <a:latin typeface="Times New Roman"/>
                <a:ea typeface="Times New Roman"/>
              </a:rPr>
              <a:t>В апреле 2017 и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в 2018 годах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перевалбазах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Бургахчан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Кайэттынэ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 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состоялись масштабное мероприятия, - гонки на оленьих упряжках.</a:t>
            </a:r>
          </a:p>
          <a:p>
            <a:pPr algn="just"/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Партия ЕДИНАЯ РОССИЯ подготовила подарки для оленеводов.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1200" dirty="0" smtClean="0">
                <a:effectLst/>
                <a:latin typeface="Times New Roman"/>
                <a:ea typeface="Times New Roman"/>
              </a:rPr>
              <a:t>  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0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гонке участвуют</a:t>
            </a:r>
            <a:r>
              <a:rPr lang="ru-RU" sz="1200" baseline="0" dirty="0" smtClean="0">
                <a:effectLst/>
                <a:latin typeface="Times New Roman"/>
                <a:ea typeface="Calibri"/>
                <a:cs typeface="Times New Roman"/>
              </a:rPr>
              <a:t> ориентировочно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до 50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упряжек.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Мужчины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бегуют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на 34 км, женщины на 15 км. Так же  верховая езда (мужчины, женщины и дети). Наряду с гонками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проведятся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спортивные программы – это метание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чаата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(мужчины, женщины), тройной прыжок (мужчины, дети), лучшая хозяйка яранги, бег с палкой (мужчины 10 км, женщины 3 км)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19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Билибинское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местное отделение ВПП 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«ЕДИНАЯ РОССИЯ»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уже не первый год проводит экологические акции «Чистый город». 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4 июня 2021 года члены ВПП «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ЕДИНАЯ РОССИЯ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» города Билибино и села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Кепервеем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присоединились к Международному проекту «Чистые Берега Евразии», в рамках которого на берегах реки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Кепервеем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прошла масштабная экологическая акция по уборе территорий от мусора.</a:t>
            </a: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25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2020 году Партийцы высадили тополя вдоль</a:t>
            </a:r>
            <a:r>
              <a:rPr lang="ru-RU" baseline="0" dirty="0" smtClean="0"/>
              <a:t> тротуара в Арктику.</a:t>
            </a:r>
          </a:p>
          <a:p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61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Единороссы часто отзываются на просьбы наших граждан. В 2018 году мы помогли школе в организации уборки после большого ремонта, организовали заготовку дров для собачьего питомника «Уголок надежды».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мы участвовали в соревнованиях «Лыжня России» где заняли 2 и 3 место, к 8 марта 2021 года наши ребята организовали своеобразное поздравление женщин на улицах г. Билибино. Закупили шары и прошлись по улице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вручаяя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их женщинам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Вот такие мероприятия мы провели за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отчетный </a:t>
            </a:r>
            <a:r>
              <a:rPr lang="ru-RU" sz="1200" baseline="0" smtClean="0">
                <a:effectLst/>
                <a:latin typeface="Times New Roman"/>
                <a:ea typeface="Times New Roman"/>
              </a:rPr>
              <a:t>период.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, подводя итоги, предлагаю: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1.	Признать работу Местного политического совета Местного отделения Партии за отчетный период удовлетворительной.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Спасибо за внимание. На этом свой доклад заканчиваю.   Какие будут вопросы?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5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Итак</a:t>
            </a:r>
            <a:r>
              <a:rPr lang="ru-RU" sz="1200" dirty="0" smtClean="0"/>
              <a:t>, дорогие делегаты и все присутствующие,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ВЫСШИМ РУКОВОДЯЩИМ ОРГАНОМ МЕСТНОГО ОТДЕЛЕНИЯ ПАРТИИ ЯВЛЯЕТСЯ КОНФЕРЕНЦИЯ (ОБЩЕЕ СОБРАНИЕ)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200" dirty="0" smtClean="0">
                <a:effectLst/>
                <a:latin typeface="Times New Roman"/>
                <a:ea typeface="Times New Roman"/>
              </a:rPr>
              <a:t>Представительство Партии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«ЕДИНАЯ РОССИЯ»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среди зарегистрированных политических партий в  Чукотском автономном округе самое многочисленное.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 структуру нашего Местного отделения входят ___7__ первичных отделений. </a:t>
            </a:r>
          </a:p>
          <a:p>
            <a:r>
              <a:rPr lang="ru-RU" sz="1200" baseline="0" dirty="0" smtClean="0"/>
              <a:t>В соответствии с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Решением Президиума Генерального совета Всероссийской политической партии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«ЕДИНАЯ РОССИЯ»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были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проведены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Общие собрания первичных отделений Партии по избранию Секретарей. Таким образом на сегодняшний день:</a:t>
            </a:r>
            <a:endParaRPr lang="ru-RU" sz="1200" baseline="0" dirty="0" smtClean="0"/>
          </a:p>
          <a:p>
            <a:endParaRPr lang="ru-RU" sz="1200" baseline="0" dirty="0" smtClean="0"/>
          </a:p>
          <a:p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72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9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Численность членов БМО ВПП «ЕР</a:t>
            </a:r>
            <a:r>
              <a:rPr lang="ru-RU" dirty="0" smtClean="0"/>
              <a:t>».</a:t>
            </a:r>
            <a:endParaRPr lang="ru-RU" dirty="0" smtClean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На 1 декабря 2021 года численность членов Партии составило 202 человека (как видно из представленной Вашему вниманию таблицы:)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За отчетный период  в Партию было принято 13 новых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членов.</a:t>
            </a:r>
            <a:r>
              <a:rPr lang="ru-RU" sz="1100" baseline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В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период с 2017 по 2021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гг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снято с учета по разным причинам 41 человек. </a:t>
            </a:r>
            <a:endParaRPr lang="ru-RU" dirty="0" smtClean="0"/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А теперь предлагаю детально рассмотреть данную таблицу.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При проведении анализа сверки рядов членов партии Местным отделением видно, что работа по привлечению новых партийцев идет слабо, кроме того идет естественная ротация - по тем или иным причинам приходится выводить из списков людей.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(выезд ЦРС, по смерти, переезд в другой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район)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Из-за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вывода по объективным причинам увеличение рядов  партии оказывается минимальным, хотя казалось бы,  за отчетный период в Партию прибыло __13__человек, и вся работа по привлечению людей в ряды Партии сходит на НЕТ. </a:t>
            </a:r>
            <a:r>
              <a:rPr lang="ru-RU" sz="1100" baseline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100" dirty="0" smtClean="0">
                <a:effectLst/>
                <a:latin typeface="Times New Roman"/>
                <a:ea typeface="Times New Roman"/>
              </a:rPr>
              <a:t>Также </a:t>
            </a:r>
            <a:r>
              <a:rPr lang="ru-RU" sz="1100" dirty="0" smtClean="0">
                <a:effectLst/>
                <a:latin typeface="Times New Roman"/>
                <a:ea typeface="Times New Roman"/>
              </a:rPr>
              <a:t>хочется отметить, что пик приема в Партию приходится, как правило, на момент ВЫДВИЖЕНИЯ кандидатов на выборы, то есть это означает, что кандидатов на выборы мы привлекаем </a:t>
            </a:r>
            <a:r>
              <a:rPr lang="ru-RU" sz="1100" b="1" dirty="0" smtClean="0">
                <a:effectLst/>
                <a:latin typeface="Times New Roman"/>
                <a:ea typeface="Times New Roman"/>
              </a:rPr>
              <a:t>НЕ из партийного актива.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3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состав Билибинского</a:t>
            </a:r>
            <a:r>
              <a:rPr lang="ru-RU" baseline="0" dirty="0" smtClean="0"/>
              <a:t> местного Политического совета ВПП «ЕР» входят 9 человек:</a:t>
            </a:r>
            <a:endParaRPr lang="ru-RU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2F5897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Члены политсовета работают добросовестно, всегда помогают друг другу,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поддерживают.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2F5897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 2017 года с прошлой Конференции, состав Политсовета был практически полностью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ротирован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1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За отчетный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период за 5 лет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Местным политическим советом были подготовлены и проведены: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-  ___6___ Местных Конференции;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- ___32___ заседаний Местного политического совета;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100" dirty="0" smtClean="0">
                <a:effectLst/>
                <a:latin typeface="Times New Roman"/>
                <a:ea typeface="Times New Roman"/>
              </a:rPr>
              <a:t>5 </a:t>
            </a:r>
            <a:r>
              <a:rPr lang="ru-RU" sz="1100" dirty="0" smtClean="0">
                <a:effectLst/>
                <a:latin typeface="Times New Roman"/>
                <a:ea typeface="Times New Roman"/>
              </a:rPr>
              <a:t>ПВГ, это говорит о том,</a:t>
            </a:r>
            <a:r>
              <a:rPr lang="ru-RU" sz="1100" baseline="0" dirty="0" smtClean="0">
                <a:effectLst/>
                <a:latin typeface="Times New Roman"/>
                <a:ea typeface="Times New Roman"/>
              </a:rPr>
              <a:t> что ежегодно проводится огромная работа по подготовке и проведению праймериза. Это равносильно подготовке к основным выборам</a:t>
            </a:r>
            <a:r>
              <a:rPr lang="ru-RU" sz="1100" baseline="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За прошедший период прошли выборы. Как вы знаете, 18 сентября в нашем районе прошла избирательная кампания. 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Остановлюсь на выборах депутатов Государственной Думы Федерального Собрания Российской Федерации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VII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созыва.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Выборы депутатов Государственной Думы Федерального Собрания Российской Федерации восьмого созыва проводились по смешанной избирательной системе:  по федеральному избирательному округу,  по одномандатным избирательным округам.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По результатам выборов депутатов Государственной Думы Федерального Собрания Российской Федерации седьмого созыва по одномандатному избирательному округу № 224 избрана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Евтюхова Елена Александровна, набравшая большинство голосов избирателей.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45720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Наконец, за долгие годы, наш кандидат будет представлять Чукотку в Государственной Думе Федерального Собрания Российской Федерации седьмого созыва.</a:t>
            </a:r>
          </a:p>
          <a:p>
            <a:pPr marL="0" marR="0" lvl="0" indent="4495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 2023-24гг предстоят Президентские выборы, выборы Губернатора Чукотского автономного округа и конечно же выборы Главы МО БМР и Депутатов Совета депутатов БМР. Подготовка к избирательным кампаниям всех уровней надо начинать уже сегодня. Поэтому стоит еще раз пересмотреть свое отношение к партийной работе, вспомнить о партийной ответственности и еще раз проанализировать и внимательно поработать над ошибками.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FontTx/>
              <a:buNone/>
            </a:pP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Напомню, что кроме организационных вопросов, вопросов  по подготовке и проведению предварительного внутрипартийного голосования,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выдвижению кандидатов на выборы всех уровней,  вопросов партийного строительства,  рассмотрены вопросы и поставлены задачи по итогам работы Всероссийских форумов, а также расширенных заседаний Высшего и Генерального совета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Партии.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- В</a:t>
            </a:r>
            <a:r>
              <a:rPr lang="ru-RU" sz="12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частности,  по применению открытой формы проведения предварительного внутрипартийного голосования для привлечения широкого общественного внимания к отбору кандидатов Партии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«ЕДИНАЯ РОССИЯ»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и вовлечению в этот процесс максимального числа избирателей;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-  По кадровому обновлению руководящего состава Партии на местном уровне, повышению требовательности к членам Партии, неукоснительному соблюдению ими действующего законодательства;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- Кроме того принимались решения по расходованию членских взносов на уставные мероприятия. </a:t>
            </a: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Сбор членских взносов за отчетный период составил –</a:t>
            </a:r>
            <a:r>
              <a:rPr lang="ru-RU" sz="1200" b="1" dirty="0" smtClean="0">
                <a:effectLst/>
                <a:latin typeface="Times New Roman"/>
                <a:ea typeface="Calibri"/>
              </a:rPr>
              <a:t>187982,89 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FontTx/>
              <a:buNone/>
            </a:pPr>
            <a:r>
              <a:rPr lang="ru-RU" dirty="0" smtClean="0"/>
              <a:t>	Средства израсходованы на следующие мероприятия и нужды:</a:t>
            </a:r>
          </a:p>
          <a:p>
            <a:pPr marL="0" indent="0">
              <a:buFontTx/>
              <a:buNone/>
            </a:pPr>
            <a:r>
              <a:rPr lang="ru-RU" dirty="0" smtClean="0"/>
              <a:t>	Канцелярские, почтовые расходы, расходные материалы на оргтехнику, поздравление с юбилейными</a:t>
            </a:r>
            <a:r>
              <a:rPr lang="ru-RU" baseline="0" dirty="0" smtClean="0"/>
              <a:t> мероприятиями организаций и предприятий</a:t>
            </a:r>
            <a:r>
              <a:rPr lang="ru-RU" dirty="0" smtClean="0"/>
              <a:t>, расходы на праздничные мероприятия, посвященные празднованию 9 мая, мероприятие организованное в рамках партийного проекта «Старшее поколение», оказание помощи маломобильным гражданам БР, кроме того, за счет членских взносов  было проведено множество</a:t>
            </a:r>
            <a:r>
              <a:rPr lang="ru-RU" baseline="0" dirty="0" smtClean="0"/>
              <a:t> различных мероприятий. О них я расскажу немного позже.</a:t>
            </a: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	Хотелось бы отметить, что уплата членских взносов согласно Уставу Партии (4.1.2.1) носит добровольный характер,</a:t>
            </a:r>
            <a:r>
              <a:rPr lang="ru-RU" baseline="0" dirty="0" smtClean="0"/>
              <a:t> но к сожалению взносы платят не </a:t>
            </a:r>
            <a:r>
              <a:rPr lang="ru-RU" baseline="0" dirty="0" smtClean="0"/>
              <a:t>все. </a:t>
            </a:r>
            <a:r>
              <a:rPr lang="ru-RU" dirty="0" smtClean="0"/>
              <a:t>Все </a:t>
            </a:r>
            <a:r>
              <a:rPr lang="ru-RU" dirty="0" smtClean="0"/>
              <a:t>мы прекрасно понимаем, что членские взносы дают возможность проводить множество уставных мероприятий и акций, показывая работу и участие Партии в жизни, как членов партии, так и села, поселка или города в общем. Полный отчет</a:t>
            </a:r>
            <a:r>
              <a:rPr lang="ru-RU" baseline="0" dirty="0" smtClean="0"/>
              <a:t> по поступлению и расходованию членских </a:t>
            </a:r>
            <a:r>
              <a:rPr lang="ru-RU" baseline="0" dirty="0" smtClean="0"/>
              <a:t>взносов позже </a:t>
            </a:r>
            <a:r>
              <a:rPr lang="ru-RU" baseline="0" dirty="0" smtClean="0"/>
              <a:t>предоставит Контрольная комиссия.</a:t>
            </a: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6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 исполнительной власти Билибинского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района Партия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«ЕДИНАЯ РОССИЯ»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занимает лидирующее место.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  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Глава МО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БМР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район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- член Партии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«ЕДИНАЯ РОССИЯ»,</a:t>
            </a: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Глава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ГП г. Билибино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– член Партии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 сельских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поселениях Островное,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Илирней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Анюйск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Кепервеем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Главами являются так же члены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«ЕДИНОЙ РОССИИ».</a:t>
            </a: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Таки образом</a:t>
            </a:r>
            <a:r>
              <a:rPr lang="ru-RU" sz="1200" b="1" baseline="0" dirty="0" smtClean="0">
                <a:effectLst/>
                <a:latin typeface="Times New Roman"/>
                <a:ea typeface="Times New Roman"/>
              </a:rPr>
              <a:t> из 6 поселений 5 являются членами Партии.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6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/>
                <a:ea typeface="Times New Roman"/>
              </a:rPr>
              <a:t> </a:t>
            </a:r>
            <a:endParaRPr lang="ru-RU" sz="900" dirty="0" smtClean="0">
              <a:effectLst/>
              <a:latin typeface="Times New Roman"/>
              <a:ea typeface="Times New Roman"/>
            </a:endParaRPr>
          </a:p>
          <a:p>
            <a:r>
              <a:rPr lang="ru-RU" baseline="0" dirty="0" smtClean="0"/>
              <a:t>В состав депутатов Совета Депутатов БМР входят 15 человек. Из них 9 человек ЕР, 6 человек ЛДПР. Председатель Совета также является членом Партии.</a:t>
            </a:r>
          </a:p>
          <a:p>
            <a:r>
              <a:rPr lang="ru-RU" baseline="0" dirty="0" smtClean="0"/>
              <a:t>Как мы видим, что в Совете лидирующие позиции занимают так же единороссы. </a:t>
            </a:r>
          </a:p>
          <a:p>
            <a:endParaRPr lang="ru-RU" baseline="0" dirty="0" smtClean="0"/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endParaRPr lang="ru-RU" sz="1050" dirty="0" smtClean="0">
              <a:effectLst/>
              <a:latin typeface="Times New Roman"/>
              <a:ea typeface="Times New Roman"/>
            </a:endParaRP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теперь о проведенных мероприятиях. Члены </a:t>
            </a:r>
            <a:r>
              <a:rPr lang="ru-RU" dirty="0" smtClean="0"/>
              <a:t>и сторонники Билибинского отделения Всероссийской политической партии «ЕДИНАЯ РОССИЯ» постоянно принимают активное участие в праздничных мероприятиях, посвященных Дню Победы в Великой Отечественной войне. Ежегодно</a:t>
            </a:r>
            <a:r>
              <a:rPr lang="ru-RU" baseline="0" dirty="0" smtClean="0"/>
              <a:t> мы поздравляли наших ветеранов и вручали денежные подарки, фруктовые и сладкие корзины. К сожалению сегодня их уже с нами нет.</a:t>
            </a:r>
          </a:p>
          <a:p>
            <a:r>
              <a:rPr lang="ru-RU" baseline="0" dirty="0" smtClean="0"/>
              <a:t>Особую благодарность мы хотим сказать нашему </a:t>
            </a:r>
            <a:r>
              <a:rPr lang="ru-RU" baseline="0" dirty="0" err="1" smtClean="0"/>
              <a:t>однопартийцу</a:t>
            </a:r>
            <a:r>
              <a:rPr lang="ru-RU" baseline="0" dirty="0" smtClean="0"/>
              <a:t>, члену политсовета, который в </a:t>
            </a:r>
            <a:r>
              <a:rPr lang="ru-RU" baseline="0" dirty="0" smtClean="0"/>
              <a:t>2019и 2020гг </a:t>
            </a:r>
            <a:r>
              <a:rPr lang="ru-RU" baseline="0" dirty="0" smtClean="0"/>
              <a:t>внес взносы именно для ветеранов ВОВ </a:t>
            </a:r>
            <a:r>
              <a:rPr lang="ru-RU" baseline="0" dirty="0" smtClean="0"/>
              <a:t>30 </a:t>
            </a:r>
            <a:r>
              <a:rPr lang="ru-RU" baseline="0" dirty="0" smtClean="0"/>
              <a:t>000 </a:t>
            </a:r>
            <a:r>
              <a:rPr lang="ru-RU" baseline="0" dirty="0" smtClean="0"/>
              <a:t>р. </a:t>
            </a:r>
            <a:r>
              <a:rPr lang="ru-RU" baseline="0" dirty="0" smtClean="0"/>
              <a:t>это Беседин И.А.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5F43-3BD4-4C17-8C85-B33380E6E4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0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Отчетная Конференция Билибинского местного отделения Всероссийская политическая партия </a:t>
            </a:r>
            <a:br>
              <a:rPr lang="ru-RU" sz="2400" smtClean="0"/>
            </a:br>
            <a:r>
              <a:rPr lang="ru-RU" sz="2400" b="1" smtClean="0"/>
              <a:t>«ЕДИНАЯ РОССИЯ»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нварь 2017 г. по  январь 2022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Пробег в честь Дня Победы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665" y="2420887"/>
            <a:ext cx="3875304" cy="2959323"/>
          </a:xfrm>
        </p:spPr>
      </p:pic>
    </p:spTree>
    <p:extLst>
      <p:ext uri="{BB962C8B-B14F-4D97-AF65-F5344CB8AC3E}">
        <p14:creationId xmlns:p14="http://schemas.microsoft.com/office/powerpoint/2010/main" val="14032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Митинг около Стены Памяти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348194"/>
            <a:ext cx="4035902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                       </a:t>
            </a:r>
            <a:r>
              <a:rPr lang="ru-RU" sz="2400" dirty="0">
                <a:effectLst/>
                <a:latin typeface="Times New Roman"/>
                <a:ea typeface="Times New Roman"/>
              </a:rPr>
              <a:t>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кция по оказанию помощи маломобильным гражданам Билибинского района</a:t>
            </a:r>
            <a:endParaRPr lang="ru-RU" sz="24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6" y="188640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D:\SystemFiles\Documents\ЕР\2020\фото\20200526_1244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1963" y="1367158"/>
            <a:ext cx="3161535" cy="34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SystemFiles\Documents\ЕР\2020\фото\20200525_121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5232" y="1789584"/>
            <a:ext cx="4392488" cy="39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 «Бокс против наркотиков»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SystemFiles\Documents\ЕР\Фото\2020\бокс\IMG-20200214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ystemFiles\Documents\ЕР\2020\фото\20200201_1122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32856"/>
            <a:ext cx="4041775" cy="28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Акция «Бокс против наркотиков»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129">
            <a:off x="4648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713">
            <a:off x="365125" y="2726432"/>
            <a:ext cx="4041775" cy="2273498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Традиционный праздник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оленеводов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Эракор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515923"/>
            <a:ext cx="3630811" cy="249725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330824" cy="3296671"/>
          </a:xfrm>
        </p:spPr>
      </p:pic>
    </p:spTree>
    <p:extLst>
      <p:ext uri="{BB962C8B-B14F-4D97-AF65-F5344CB8AC3E}">
        <p14:creationId xmlns:p14="http://schemas.microsoft.com/office/powerpoint/2010/main" val="477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2400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«День оленевода», «</a:t>
            </a:r>
            <a:r>
              <a:rPr lang="ru-RU" sz="2400" dirty="0" err="1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Эракор</a:t>
            </a:r>
            <a:r>
              <a:rPr lang="ru-RU" sz="24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– 2017»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038600" cy="3052440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132856"/>
            <a:ext cx="4041775" cy="2865515"/>
          </a:xfrm>
        </p:spPr>
      </p:pic>
    </p:spTree>
    <p:extLst>
      <p:ext uri="{BB962C8B-B14F-4D97-AF65-F5344CB8AC3E}">
        <p14:creationId xmlns:p14="http://schemas.microsoft.com/office/powerpoint/2010/main" val="19293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779096" cy="787152"/>
          </a:xfrm>
        </p:spPr>
        <p:txBody>
          <a:bodyPr/>
          <a:lstStyle/>
          <a:p>
            <a:r>
              <a:rPr lang="ru-RU" sz="2800" dirty="0" smtClean="0"/>
              <a:t>Экологическая акция «Чистый город»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0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931168"/>
          </a:xfrm>
        </p:spPr>
        <p:txBody>
          <a:bodyPr/>
          <a:lstStyle/>
          <a:p>
            <a:r>
              <a:rPr lang="ru-RU" sz="3600" dirty="0" smtClean="0"/>
              <a:t>Озеленение города Билибино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28661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132856"/>
            <a:ext cx="4041775" cy="286707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2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ystemFiles\Documents\ЕР\2021\фото\IMG-20210307-WA0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73016"/>
            <a:ext cx="31071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ystemFiles\Documents\ЕР\Фото\лыжня России 2019\сбор дров\IMG-20190414-WA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7153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SystemFiles\Documents\ЕР\Фото\лыжня России 2019\IMG-20190411-WA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95" y="748643"/>
            <a:ext cx="22062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SystemFiles\Documents\ЕР\Фото\2018\20180303_121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46" y="613871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7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2F5897"/>
                </a:solidFill>
              </a:rPr>
              <a:t>Отчет Билибинского местного отделения Всероссийской политической партии </a:t>
            </a:r>
            <a:r>
              <a:rPr lang="ru-RU" sz="2000" b="1" dirty="0" smtClean="0">
                <a:solidFill>
                  <a:srgbClr val="2F5897"/>
                </a:solidFill>
              </a:rPr>
              <a:t>«ЕДИНАЯ РОССИЯ» </a:t>
            </a:r>
            <a:br>
              <a:rPr lang="ru-RU" sz="2000" b="1" dirty="0" smtClean="0">
                <a:solidFill>
                  <a:srgbClr val="2F5897"/>
                </a:solidFill>
              </a:rPr>
            </a:br>
            <a:r>
              <a:rPr lang="ru-RU" sz="2000" b="1" dirty="0" smtClean="0">
                <a:solidFill>
                  <a:srgbClr val="2F5897"/>
                </a:solidFill>
              </a:rPr>
              <a:t>за период с 01 декабря 2017 года по 01 декабря 2017 года</a:t>
            </a:r>
            <a:endParaRPr lang="ru-RU" sz="2000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Структура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1916832"/>
            <a:ext cx="59046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Билибинское</a:t>
            </a:r>
            <a:r>
              <a:rPr lang="ru-RU" dirty="0" smtClean="0"/>
              <a:t> местное отделение </a:t>
            </a:r>
            <a:r>
              <a:rPr lang="ru-RU" dirty="0"/>
              <a:t>ВПП </a:t>
            </a:r>
            <a:endParaRPr lang="ru-RU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ЕДИНАЯ РОССИЯ</a:t>
            </a:r>
            <a:r>
              <a:rPr lang="ru-RU" dirty="0" smtClean="0"/>
              <a:t>» - секретарь Серегина Н.В.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2852936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с. Кепервеем – Сергеева Е.Ю.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3356992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с. Илирней – Закаревичус Е.Е.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3861048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с. Омолон – </a:t>
            </a:r>
            <a:r>
              <a:rPr lang="ru-RU" dirty="0" err="1" smtClean="0"/>
              <a:t>Шихмерзаева</a:t>
            </a:r>
            <a:r>
              <a:rPr lang="ru-RU" dirty="0" smtClean="0"/>
              <a:t> З.А.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365104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с. Островное – </a:t>
            </a:r>
            <a:r>
              <a:rPr lang="ru-RU" dirty="0" err="1" smtClean="0"/>
              <a:t>Снитко</a:t>
            </a:r>
            <a:r>
              <a:rPr lang="ru-RU" dirty="0" smtClean="0"/>
              <a:t> Ю.В.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4869160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с. Анюйск – Куликова А.В.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584" y="5373216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г. Билибино – Попова А.Г.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5949280"/>
            <a:ext cx="75608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отделение г. Билибино – Высоцкая К.Н.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772400" cy="1728193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Численность членов Билибинского местного отделения ВПП «ЕДИНАЯ РОССИЯ» 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25110"/>
              </p:ext>
            </p:extLst>
          </p:nvPr>
        </p:nvGraphicFramePr>
        <p:xfrm>
          <a:off x="457200" y="1600200"/>
          <a:ext cx="8229599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936104"/>
                <a:gridCol w="936104"/>
                <a:gridCol w="1224136"/>
                <a:gridCol w="936104"/>
                <a:gridCol w="1224136"/>
                <a:gridCol w="94644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 первичного отделения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На 01.12.2017г.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На 01.12.2021г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Динамика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Члены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партии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Сторонники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Члены партии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Сторонники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Члены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партии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Сторонники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№ 1 </a:t>
                      </a:r>
                    </a:p>
                    <a:p>
                      <a:r>
                        <a:rPr lang="ru-RU" dirty="0" smtClean="0"/>
                        <a:t>г. Билибино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№ 2</a:t>
                      </a:r>
                    </a:p>
                    <a:p>
                      <a:r>
                        <a:rPr lang="ru-RU" dirty="0" smtClean="0"/>
                        <a:t>г. Билибино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с. Кепервеем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с. Илирней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с. Омолон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с. Островное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с. Анюйск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-28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+17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6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400" dirty="0" smtClean="0"/>
              <a:t>             Состав Билибинского местного Политсовета </a:t>
            </a:r>
            <a:br>
              <a:rPr lang="ru-RU" sz="2400" dirty="0" smtClean="0"/>
            </a:br>
            <a:r>
              <a:rPr lang="ru-RU" sz="2400" dirty="0" smtClean="0"/>
              <a:t>ВПП «</a:t>
            </a:r>
            <a:r>
              <a:rPr lang="ru-RU" sz="2400" b="1" dirty="0" smtClean="0"/>
              <a:t>ЕДИНАЯ РОССИЯ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Серегина Наталья Викторовна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секретарь Партии;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Попова Алла Георгиевна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заместитель секретаря Партии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Матиосов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Григорий Александрович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член Партии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Горбенко Яна Александровна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Сергеева Елена Юрьевна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Беседин Иван Александрович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Куприй Дмитрий Александрович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Высоцкая Карина Николаевна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Патрушев Евгений Геннадьевич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член Партии;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            Работа руководящих органов Билибинского</a:t>
            </a:r>
            <a:br>
              <a:rPr lang="ru-RU" sz="2400" dirty="0" smtClean="0">
                <a:latin typeface="+mj-lt"/>
              </a:rPr>
            </a:b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           местного отделения ВПП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«ЕДИНАЯ РОССИЯ»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 отчетный период Местным политическим советом были подготовлены и проведены: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Конференций Партии;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 заседания Местного политического совета;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предварительных внутрипартийных голосований по кандидатурам для последующего выдвижения от Партии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«ЕДИНАЯ РОССИЯ»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кандидатов в депутаты Совета депутатов Билибинского муниципального района и на иные выборные должности Билибинского муниципального района.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02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Всероссийский субботник «Зеленая Россия»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PopovaC\Documents\ЕР\2017\конференция декабрь\отчет\ЕР и зелёная Россия\DSC03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1484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opovaC\Documents\ЕР\2017\конференция декабрь\отчет\ЕР и зелёная Россия\DSC03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3" y="2852936"/>
            <a:ext cx="3744416" cy="29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6" y="332656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D:\SystemFiles\Documents\ЕР\2018 г\Праймериз\Фото\20180603_0759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00" y="-385763"/>
            <a:ext cx="16256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ИСПОЛНИТЕЛЬНАЯ ВЛАСТЬ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Билибинского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47132"/>
              </p:ext>
            </p:extLst>
          </p:nvPr>
        </p:nvGraphicFramePr>
        <p:xfrm>
          <a:off x="457200" y="2204863"/>
          <a:ext cx="8229600" cy="331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3384376"/>
                <a:gridCol w="4258816"/>
              </a:tblGrid>
              <a:tr h="604376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№ </a:t>
                      </a:r>
                      <a:r>
                        <a:rPr lang="ru-RU" i="1" dirty="0" err="1" smtClean="0"/>
                        <a:t>пп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Населенный пункт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Членство в</a:t>
                      </a:r>
                      <a:r>
                        <a:rPr lang="ru-RU" i="1" baseline="0" dirty="0" smtClean="0"/>
                        <a:t> Партии </a:t>
                      </a:r>
                      <a:r>
                        <a:rPr lang="ru-RU" b="1" i="1" baseline="0" dirty="0" smtClean="0"/>
                        <a:t>«ЕДИНАЯ РОССИЯЙЯ»</a:t>
                      </a:r>
                      <a:endParaRPr lang="ru-RU" b="1" i="1" dirty="0"/>
                    </a:p>
                  </a:txBody>
                  <a:tcPr/>
                </a:tc>
              </a:tr>
              <a:tr h="848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Глава Билибинского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 Партии</a:t>
                      </a:r>
                      <a:endParaRPr lang="ru-RU" dirty="0"/>
                    </a:p>
                  </a:txBody>
                  <a:tcPr/>
                </a:tc>
              </a:tr>
              <a:tr h="848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Глава МО городское поселение Билибино (</a:t>
                      </a:r>
                      <a:r>
                        <a:rPr lang="ru-RU" dirty="0" err="1" smtClean="0"/>
                        <a:t>Кепервеем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 Партии</a:t>
                      </a:r>
                      <a:endParaRPr lang="ru-RU" dirty="0"/>
                    </a:p>
                  </a:txBody>
                  <a:tcPr/>
                </a:tc>
              </a:tr>
              <a:tr h="848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Главы МО</a:t>
                      </a:r>
                      <a:r>
                        <a:rPr lang="ru-RU" baseline="0" dirty="0" smtClean="0"/>
                        <a:t> сельских поселений Островное, </a:t>
                      </a:r>
                      <a:r>
                        <a:rPr lang="ru-RU" baseline="0" dirty="0" err="1" smtClean="0"/>
                        <a:t>Илирней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Анюйск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Члены Партии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974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3216"/>
          </a:xfrm>
        </p:spPr>
        <p:txBody>
          <a:bodyPr/>
          <a:lstStyle/>
          <a:p>
            <a:pPr fontAlgn="base" hangingPunct="0">
              <a:lnSpc>
                <a:spcPct val="1150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>
                <a:effectLst/>
                <a:latin typeface="Times New Roman"/>
                <a:cs typeface="Times New Roman"/>
              </a:rPr>
              <a:t>Д</a:t>
            </a: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епутаты </a:t>
            </a:r>
            <a:r>
              <a:rPr lang="ru-RU" sz="1800" b="1" dirty="0">
                <a:effectLst/>
                <a:latin typeface="Times New Roman"/>
                <a:ea typeface="Times New Roman"/>
                <a:cs typeface="Times New Roman"/>
              </a:rPr>
              <a:t>Совета депутатов </a:t>
            </a: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муниципального образования</a:t>
            </a:r>
            <a:r>
              <a:rPr lang="ru-RU" sz="18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Times New Roman"/>
              </a:rPr>
              <a:t>Билибинского муниципального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3" y="332656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220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33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851104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Мероприятия посвященные Дню Победы в Великой Отечественной Войне</a:t>
            </a:r>
            <a:endParaRPr lang="ru-RU" sz="28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28661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041775" cy="248570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981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2036</TotalTime>
  <Words>1590</Words>
  <Application>Microsoft Office PowerPoint</Application>
  <PresentationFormat>Экран (4:3)</PresentationFormat>
  <Paragraphs>217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Отчетная Конференция Билибинского местного отделения Всероссийская политическая партия  «ЕДИНАЯ РОССИЯ» </vt:lpstr>
      <vt:lpstr>Отчет Билибинского местного отделения Всероссийской политической партии «ЕДИНАЯ РОССИЯ»  за период с 01 декабря 2017 года по 01 декабря 2017 года</vt:lpstr>
      <vt:lpstr>Численность членов Билибинского местного отделения ВПП «ЕДИНАЯ РОССИЯ» </vt:lpstr>
      <vt:lpstr>             Состав Билибинского местного Политсовета  ВПП «ЕДИНАЯ РОССИЯ»</vt:lpstr>
      <vt:lpstr>                      Работа руководящих органов Билибинского               местного отделения ВПП «ЕДИНАЯ РОССИЯ»</vt:lpstr>
      <vt:lpstr>                Всероссийский субботник «Зеленая Россия» </vt:lpstr>
      <vt:lpstr>  ИСПОЛНИТЕЛЬНАЯ ВЛАСТЬ Билибинского муниципального района</vt:lpstr>
      <vt:lpstr>                     Депутаты Совета депутатов муниципального образования Билибинского муниципального района</vt:lpstr>
      <vt:lpstr>Мероприятия посвященные Дню Победы в Великой Отечественной Войне</vt:lpstr>
      <vt:lpstr>Пробег в честь Дня Победы </vt:lpstr>
      <vt:lpstr>Митинг около Стены Памяти</vt:lpstr>
      <vt:lpstr>                       Акция по оказанию помощи маломобильным гражданам Билибинского района</vt:lpstr>
      <vt:lpstr>Акция «Бокс против наркотиков»</vt:lpstr>
      <vt:lpstr>Акция «Бокс против наркотиков»</vt:lpstr>
      <vt:lpstr>Традиционный праздник  оленеводов «Эракор»</vt:lpstr>
      <vt:lpstr>«День оленевода», «Эракор – 2017»</vt:lpstr>
      <vt:lpstr>Экологическая акция «Чистый город»</vt:lpstr>
      <vt:lpstr>Озеленение города Билибино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Конференция Билибинского местного отделения Всероссийская политическая партия  «ЕДИНАЯ РОССИЯ» </dc:title>
  <dc:creator>Светлана Е. Попова</dc:creator>
  <cp:lastModifiedBy>Наталья В. Серёгина</cp:lastModifiedBy>
  <cp:revision>152</cp:revision>
  <cp:lastPrinted>2022-01-11T02:31:18Z</cp:lastPrinted>
  <dcterms:created xsi:type="dcterms:W3CDTF">2017-11-29T08:20:12Z</dcterms:created>
  <dcterms:modified xsi:type="dcterms:W3CDTF">2022-01-11T02:32:32Z</dcterms:modified>
</cp:coreProperties>
</file>