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6" r:id="rId9"/>
    <p:sldId id="537" r:id="rId10"/>
    <p:sldId id="527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6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0.14853085505757407"/>
                  <c:y val="-3.60561302557386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7166381641168438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7.5316332352975357E-2"/>
                  <c:y val="0.23893217120473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78.581761217869015</c:v>
                </c:pt>
                <c:pt idx="1">
                  <c:v>6.8745008673572361</c:v>
                </c:pt>
                <c:pt idx="2">
                  <c:v>14.543737914773741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107450.5</c:v>
                </c:pt>
                <c:pt idx="1">
                  <c:v>9400</c:v>
                </c:pt>
                <c:pt idx="2" formatCode="0.00">
                  <c:v>19886.7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29618230103393184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(103 282,5):96,1%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5.9738276413370282E-2"/>
                  <c:y val="-5.873151458348533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имущество </a:t>
                    </a:r>
                    <a:endParaRPr lang="ru-RU" dirty="0" smtClean="0"/>
                  </a:p>
                  <a:p>
                    <a:r>
                      <a:rPr lang="ru-RU" dirty="0" smtClean="0"/>
                      <a:t>(4 168,0тыс.руб):3,9%                    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6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(89 658,5 тыс.руб)</c:v>
                </c:pt>
                <c:pt idx="1">
                  <c:v>Налоги на имущество ( 3 190,2 тыс.руб)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0.96121004555586065</c:v>
                </c:pt>
                <c:pt idx="1">
                  <c:v>3.8789954444139393E-2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(89 658,5 тыс.руб)</c:v>
                </c:pt>
                <c:pt idx="1">
                  <c:v>Налоги на имущество ( 3 190,2 тыс.руб)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103282.5</c:v>
                </c:pt>
                <c:pt idx="1">
                  <c:v>4168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7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249177003318192E-2"/>
          <c:y val="0.15372982366009411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0"/>
          </c:dPt>
          <c:dPt>
            <c:idx val="1"/>
            <c:bubble3D val="0"/>
            <c:explosion val="49"/>
          </c:dPt>
          <c:dLbls>
            <c:dLbl>
              <c:idx val="0"/>
              <c:layout>
                <c:manualLayout>
                  <c:x val="-0.46340013567365818"/>
                  <c:y val="4.6896541537541886E-2"/>
                </c:manualLayout>
              </c:layout>
              <c:tx>
                <c:rich>
                  <a:bodyPr/>
                  <a:lstStyle/>
                  <a:p>
                    <a:r>
                      <a:rPr lang="ru-RU" sz="1000" baseline="0" dirty="0" smtClean="0"/>
                      <a:t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</a:t>
                    </a:r>
                  </a:p>
                  <a:p>
                    <a:r>
                      <a:rPr lang="ru-RU" sz="1000" baseline="0" dirty="0" smtClean="0"/>
                      <a:t>9 300,0 тыс. руб. 98,9 %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-2.8946838759854689E-3"/>
                  <c:y val="-6.8229346040084529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Прочие поступления от использования имущества, находящегося в собственности городских поселений (за исключением имущества муниципальных бюджетных и автономных учреждений</a:t>
                    </a:r>
                    <a:r>
                      <a:rPr lang="ru-RU" sz="1000" baseline="0" dirty="0" smtClean="0"/>
                      <a:t>)</a:t>
                    </a:r>
                    <a:r>
                      <a:rPr lang="ru-RU" sz="1000" dirty="0" smtClean="0"/>
                      <a:t> </a:t>
                    </a:r>
                  </a:p>
                  <a:p>
                    <a:r>
                      <a:rPr lang="ru-RU" sz="1000" dirty="0" smtClean="0"/>
                      <a:t>100,0 тыс. руб. 1,1%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Штрафы, санкции, возмещение ущерба </a:t>
                    </a:r>
                    <a:r>
                      <a:rPr lang="ru-RU" sz="1000" dirty="0" smtClean="0"/>
                      <a:t>   1 312,4тыс.руб</a:t>
                    </a:r>
                    <a:r>
                      <a:rPr lang="ru-RU" sz="1000" dirty="0"/>
                      <a:t>; </a:t>
                    </a:r>
                    <a:r>
                      <a:rPr lang="ru-RU" sz="1000" dirty="0" smtClean="0"/>
                      <a:t>10,7</a:t>
                    </a:r>
                    <a:r>
                      <a:rPr lang="ru-RU" sz="10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Платежи при пользовании природными ресурсами </a:t>
                    </a:r>
                    <a:r>
                      <a:rPr lang="ru-RU" sz="1000" dirty="0" smtClean="0"/>
                      <a:t>                    1 </a:t>
                    </a:r>
                    <a:r>
                      <a:rPr lang="ru-RU" sz="1000" dirty="0"/>
                      <a:t>221,0 тыс. руб; 4,5%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0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0.98936170212765961</c:v>
                </c:pt>
                <c:pt idx="1">
                  <c:v>1.0638297872340425E-2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9300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0.15468381169964801"/>
                  <c:y val="-0.2268914474862616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2435369512524461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8114615272787475E-2"/>
                  <c:y val="-2.75600581774411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2.6723525127031997E-2</c:v>
                </c:pt>
                <c:pt idx="1">
                  <c:v>1.2454547847988695E-2</c:v>
                </c:pt>
                <c:pt idx="2">
                  <c:v>0.22362385656573339</c:v>
                </c:pt>
                <c:pt idx="3">
                  <c:v>0.17380712783353761</c:v>
                </c:pt>
                <c:pt idx="4">
                  <c:v>0.56295214469800459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28.04.2022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городское поселение Билибино «О бюджете городского поселения Билибино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136 737,2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25711"/>
              </p:ext>
            </p:extLst>
          </p:nvPr>
        </p:nvGraphicFramePr>
        <p:xfrm>
          <a:off x="1043608" y="1995686"/>
          <a:ext cx="7056784" cy="1734347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3 654,1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763,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30 577,7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76 976,5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23 765,9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136 737,2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753769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663034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136 737,2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136 737,2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777982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116 850,5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19 886,7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136 737,2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0602143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894043"/>
              </p:ext>
            </p:extLst>
          </p:nvPr>
        </p:nvGraphicFramePr>
        <p:xfrm>
          <a:off x="1331640" y="2283718"/>
          <a:ext cx="6984776" cy="112020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103 282,5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4 168,0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107 450,5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9358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75,5 %.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безвозмездных поступления бюджета 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14,5%.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554184"/>
              </p:ext>
            </p:extLst>
          </p:nvPr>
        </p:nvGraphicFramePr>
        <p:xfrm>
          <a:off x="971600" y="2139703"/>
          <a:ext cx="6912768" cy="1071028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300,0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9 400,0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Соединительная линия уступом 15"/>
          <p:cNvCxnSpPr/>
          <p:nvPr/>
        </p:nvCxnSpPr>
        <p:spPr>
          <a:xfrm rot="5400000">
            <a:off x="1302544" y="2923382"/>
            <a:ext cx="58737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123825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8104368"/>
              </p:ext>
            </p:extLst>
          </p:nvPr>
        </p:nvGraphicFramePr>
        <p:xfrm>
          <a:off x="323528" y="627534"/>
          <a:ext cx="8779197" cy="4387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6630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20678</TotalTime>
  <Words>532</Words>
  <Application>Microsoft Office PowerPoint</Application>
  <PresentationFormat>Экран (16:9)</PresentationFormat>
  <Paragraphs>108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2039</cp:revision>
  <cp:lastPrinted>2020-06-07T00:25:00Z</cp:lastPrinted>
  <dcterms:created xsi:type="dcterms:W3CDTF">2013-10-29T07:14:12Z</dcterms:created>
  <dcterms:modified xsi:type="dcterms:W3CDTF">2022-04-28T04:23:47Z</dcterms:modified>
</cp:coreProperties>
</file>