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5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2964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406225044960732E-3"/>
                  <c:y val="0.2320315542988938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12.848018936825145</c:v>
                </c:pt>
                <c:pt idx="1">
                  <c:v>1.6541451147794266</c:v>
                </c:pt>
                <c:pt idx="2">
                  <c:v>85.492985366879921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265405.59999999998</c:v>
                </c:pt>
                <c:pt idx="1">
                  <c:v>34170.199999999997</c:v>
                </c:pt>
                <c:pt idx="2" formatCode="0.00">
                  <c:v>1766055.7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3"/>
          <c:w val="0.89397683348569734"/>
          <c:h val="0.89968560059714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лиц </a:t>
                    </a:r>
                    <a:r>
                      <a:rPr lang="ru-RU" dirty="0" smtClean="0"/>
                      <a:t>92,5%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31908151476181845"/>
                  <c:y val="6.8424803991446901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65347944944"/>
                  <c:y val="0.159535977461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Государственная </a:t>
                    </a:r>
                    <a:r>
                      <a:rPr lang="ru-RU" sz="1600" baseline="0" dirty="0">
                        <a:latin typeface="Times New Roman" pitchFamily="18" charset="0"/>
                      </a:rPr>
                      <a:t>пошлина </a:t>
                    </a:r>
                    <a:r>
                      <a:rPr lang="ru-RU" sz="1600" baseline="0" dirty="0" smtClean="0">
                        <a:latin typeface="Times New Roman" pitchFamily="18" charset="0"/>
                      </a:rPr>
                      <a:t>0,4%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на имущество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0,1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0.92510515785731084</c:v>
                </c:pt>
                <c:pt idx="1">
                  <c:v>5.7064709746235114E-2</c:v>
                </c:pt>
                <c:pt idx="2">
                  <c:v>1.3390678012064531E-2</c:v>
                </c:pt>
                <c:pt idx="3">
                  <c:v>4.0816464888122897E-3</c:v>
                </c:pt>
                <c:pt idx="4">
                  <c:v>3.5780789557734381E-4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245620.6</c:v>
                </c:pt>
                <c:pt idx="1">
                  <c:v>15151</c:v>
                </c:pt>
                <c:pt idx="2">
                  <c:v>3555.3</c:v>
                </c:pt>
                <c:pt idx="3">
                  <c:v>1083.7</c:v>
                </c:pt>
                <c:pt idx="4">
                  <c:v>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4.7052613365777832E-2"/>
                  <c:y val="-2.75862009044364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28.6%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9.5165898123913448E-2"/>
                  <c:y val="7.840975760852400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69,4%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1,7%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0,3%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0.28593168356238152</c:v>
                </c:pt>
                <c:pt idx="1">
                  <c:v>0.69358274998244096</c:v>
                </c:pt>
                <c:pt idx="2">
                  <c:v>1.7559056961580784E-2</c:v>
                </c:pt>
                <c:pt idx="3">
                  <c:v>2.926509493596797E-3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9770.4000000000015</c:v>
                </c:pt>
                <c:pt idx="1">
                  <c:v>23700</c:v>
                </c:pt>
                <c:pt idx="2">
                  <c:v>600</c:v>
                </c:pt>
                <c:pt idx="3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0.2442324709411323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368</a:t>
                    </a:r>
                    <a:r>
                      <a:rPr lang="ru-RU" baseline="0" dirty="0" smtClean="0"/>
                      <a:t> 888,9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442416.7</c:v>
                </c:pt>
                <c:pt idx="1">
                  <c:v>368951.2</c:v>
                </c:pt>
                <c:pt idx="2">
                  <c:v>817579.3</c:v>
                </c:pt>
                <c:pt idx="3">
                  <c:v>137108.5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497920"/>
        <c:axId val="60499456"/>
        <c:axId val="0"/>
      </c:bar3DChart>
      <c:catAx>
        <c:axId val="60497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0499456"/>
        <c:crosses val="autoZero"/>
        <c:auto val="1"/>
        <c:lblAlgn val="ctr"/>
        <c:lblOffset val="100"/>
        <c:noMultiLvlLbl val="0"/>
      </c:catAx>
      <c:valAx>
        <c:axId val="60499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0497920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Lbls>
            <c:dLbl>
              <c:idx val="0"/>
              <c:layout>
                <c:manualLayout>
                  <c:x val="-0.22982239821808026"/>
                  <c:y val="6.06426744427647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0233450290126601"/>
                  <c:y val="-9.85001397118353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005946119820203"/>
                  <c:y val="-0.2459404039463219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6738029642964537E-2"/>
                  <c:y val="-3.869458992785137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3381917285750748E-2"/>
                  <c:y val="-0.2882419952283034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5929310847446631E-2"/>
                  <c:y val="-0.2221764954539918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0737200819319256"/>
                  <c:y val="-0.1640050726143307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351714533105807"/>
                  <c:y val="-0.1021527086184290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0.11351818008314297"/>
                  <c:y val="0.1973900396208435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6.9961760161840331E-2"/>
                  <c:y val="-6.0054595086442217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2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2"/>
                <c:pt idx="0">
                  <c:v>8.8057756968148382E-2</c:v>
                </c:pt>
                <c:pt idx="1">
                  <c:v>7.4320881070857369E-3</c:v>
                </c:pt>
                <c:pt idx="2">
                  <c:v>0.10609625635313627</c:v>
                </c:pt>
                <c:pt idx="3">
                  <c:v>0.1452107260589553</c:v>
                </c:pt>
                <c:pt idx="5">
                  <c:v>0.52150833527897167</c:v>
                </c:pt>
                <c:pt idx="6">
                  <c:v>7.4787979484460643E-2</c:v>
                </c:pt>
                <c:pt idx="7">
                  <c:v>0</c:v>
                </c:pt>
                <c:pt idx="8">
                  <c:v>3.2097876021363284E-2</c:v>
                </c:pt>
                <c:pt idx="9">
                  <c:v>1.2963784212635165E-2</c:v>
                </c:pt>
                <c:pt idx="10">
                  <c:v>2.2182454768932482E-3</c:v>
                </c:pt>
                <c:pt idx="11">
                  <c:v>9.626952038350383E-3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_____Microsoft_Excel_97-20034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2021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 бюджете Билибинского муниципального района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бюджетов Российской Федерации на 2022 год составляет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765 993,4 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4037724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На 2022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417588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2022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2022 году получение бюджетных кредитов не планируется. Объем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муниципального долга на 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января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года составляет 0,0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рублей.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2 065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669,4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532650"/>
              </p:ext>
            </p:extLst>
          </p:nvPr>
        </p:nvGraphicFramePr>
        <p:xfrm>
          <a:off x="1043608" y="1779662"/>
          <a:ext cx="6912768" cy="257225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181 903,7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15 352,7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219 166,4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299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904,1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1 077 296,3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154 491,9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66 305,6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26 779,7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4 582,3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трансферты общего характера бюджетам бюджетной системы Российской Федерации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886,7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2 065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669,4 </a:t>
                      </a:r>
                      <a:endParaRPr lang="ru-RU" sz="11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938982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51520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4" y="1419622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91,2%.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666312"/>
              </p:ext>
            </p:extLst>
          </p:nvPr>
        </p:nvGraphicFramePr>
        <p:xfrm>
          <a:off x="323528" y="1347614"/>
          <a:ext cx="8352928" cy="3335349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1 886 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465,8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 образования Билибинский муниципальный район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225 555,2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 на 2016-2023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1 264 086,5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67 709,3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  жилищно-коммунального хозяйства и энергетики муниципального образования Билибинский муниципальный район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2016-2023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053,5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114 604,7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 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2016 – 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39 562,4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  на 2016 – 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23 945,2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 на 2017 – 2022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5 949,0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 на 2021-2022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7 000,0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968743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2022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2 065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669,4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2 065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669,4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(сбалансирован)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212068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299 676,0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765 993,4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2 065 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669,4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8535519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759068"/>
              </p:ext>
            </p:extLst>
          </p:nvPr>
        </p:nvGraphicFramePr>
        <p:xfrm>
          <a:off x="1331640" y="2283718"/>
          <a:ext cx="6984776" cy="2109560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245 620,6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3 555,3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15 151,0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95,0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1 083,7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265 505,6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9827647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92,5 %.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составит 5,7 %,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34 170,4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128520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751079"/>
              </p:ext>
            </p:extLst>
          </p:nvPr>
        </p:nvGraphicFramePr>
        <p:xfrm>
          <a:off x="971600" y="2139703"/>
          <a:ext cx="7344816" cy="1322531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1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23 700,0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9 770,4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34 170,4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8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9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Соединительная линия уступом 15"/>
          <p:cNvCxnSpPr/>
          <p:nvPr/>
        </p:nvCxnSpPr>
        <p:spPr>
          <a:xfrm rot="5400000">
            <a:off x="1302544" y="2923382"/>
            <a:ext cx="58737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123825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РАЙОНА НА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5374893"/>
              </p:ext>
            </p:extLst>
          </p:nvPr>
        </p:nvGraphicFramePr>
        <p:xfrm>
          <a:off x="0" y="411162"/>
          <a:ext cx="9102725" cy="4603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20752</TotalTime>
  <Words>834</Words>
  <Application>Microsoft Office PowerPoint</Application>
  <PresentationFormat>Экран (16:9)</PresentationFormat>
  <Paragraphs>170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2034</cp:revision>
  <cp:lastPrinted>2021-12-01T21:51:07Z</cp:lastPrinted>
  <dcterms:created xsi:type="dcterms:W3CDTF">2013-10-29T07:14:12Z</dcterms:created>
  <dcterms:modified xsi:type="dcterms:W3CDTF">2022-04-28T05:27:55Z</dcterms:modified>
</cp:coreProperties>
</file>