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4"/>
  </p:notesMasterIdLst>
  <p:handoutMasterIdLst>
    <p:handoutMasterId r:id="rId15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  <p:sldId id="534" r:id="rId13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95137" autoAdjust="0"/>
  </p:normalViewPr>
  <p:slideViewPr>
    <p:cSldViewPr>
      <p:cViewPr>
        <p:scale>
          <a:sx n="100" d="100"/>
          <a:sy n="100" d="100"/>
        </p:scale>
        <p:origin x="-2664" y="-1002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33737570439"/>
          <c:y val="9.9664471408418345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Pt>
            <c:idx val="2"/>
            <c:bubble3D val="0"/>
            <c:explosion val="23"/>
            <c:spPr>
              <a:solidFill>
                <a:srgbClr val="7030A0"/>
              </a:solidFill>
            </c:spPr>
          </c:dPt>
          <c:dLbls>
            <c:dLbl>
              <c:idx val="0"/>
              <c:layout>
                <c:manualLayout>
                  <c:x val="-1.9803119321582893E-2"/>
                  <c:y val="-0.1242767200149559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9.406225044960732E-3"/>
                  <c:y val="0.2320315542988938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0.1220662436914766"/>
                  <c:y val="4.2440974062610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6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12.045010908255827</c:v>
                </c:pt>
                <c:pt idx="1">
                  <c:v>0</c:v>
                </c:pt>
                <c:pt idx="2">
                  <c:v>87.954989091744167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cat>
            <c:strRef>
              <c:f>Лист1!$A$2:$A$4</c:f>
              <c:strCache>
                <c:ptCount val="3"/>
                <c:pt idx="0">
                  <c:v>Налоговые поступления</c:v>
                </c:pt>
                <c:pt idx="1">
                  <c:v>Неналоговые поступления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419.6</c:v>
                </c:pt>
                <c:pt idx="1">
                  <c:v>0</c:v>
                </c:pt>
                <c:pt idx="2" formatCode="0.00">
                  <c:v>3064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4.9393041982696909E-2"/>
          <c:y val="8.5531004989308629E-3"/>
          <c:w val="0.89397683348569734"/>
          <c:h val="0.89968560059714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Pt>
            <c:idx val="3"/>
            <c:bubble3D val="0"/>
            <c:explosion val="25"/>
          </c:dPt>
          <c:dLbls>
            <c:dLbl>
              <c:idx val="0"/>
              <c:layout>
                <c:manualLayout>
                  <c:x val="0.29618230103393184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Налог на доходы физических лиц </a:t>
                    </a:r>
                    <a:r>
                      <a:rPr lang="ru-RU" dirty="0" smtClean="0"/>
                      <a:t>(294,5тыс.руб</a:t>
                    </a:r>
                    <a:r>
                      <a:rPr lang="ru-RU" dirty="0" smtClean="0"/>
                      <a:t>):</a:t>
                    </a:r>
                    <a:r>
                      <a:rPr lang="ru-RU" baseline="0" dirty="0" smtClean="0"/>
                      <a:t> </a:t>
                    </a:r>
                    <a:r>
                      <a:rPr lang="ru-RU" baseline="0" dirty="0" smtClean="0"/>
                      <a:t>70,2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31908151476181845"/>
                  <c:y val="6.8424803991446901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14863965347944944"/>
                  <c:y val="0.159535977461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layout>
                <c:manualLayout>
                  <c:x val="-2.7827045495192992E-2"/>
                  <c:y val="1.7927837423743272E-2"/>
                </c:manualLayout>
              </c:layout>
              <c:tx>
                <c:rich>
                  <a:bodyPr/>
                  <a:lstStyle/>
                  <a:p>
                    <a:r>
                      <a:rPr lang="ru-RU" sz="1600" baseline="0" dirty="0" smtClean="0">
                        <a:latin typeface="Times New Roman" pitchFamily="18" charset="0"/>
                      </a:rPr>
                      <a:t>Налог на имущество 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(84,1 </a:t>
                    </a:r>
                    <a:r>
                      <a:rPr lang="ru-RU" sz="1600" baseline="0" dirty="0" err="1" smtClean="0">
                        <a:latin typeface="Times New Roman" pitchFamily="18" charset="0"/>
                      </a:rPr>
                      <a:t>тыс.руб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):</a:t>
                    </a:r>
                    <a:r>
                      <a:rPr lang="ru-RU" sz="1600" baseline="0" dirty="0" smtClean="0">
                        <a:latin typeface="Times New Roman" pitchFamily="18" charset="0"/>
                      </a:rPr>
                      <a:t>20,0%</a:t>
                    </a:r>
                    <a:endParaRPr lang="ru-RU" sz="1600" baseline="0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Земельный налог </a:t>
                    </a:r>
                    <a:r>
                      <a:rPr lang="ru-RU" dirty="0" smtClean="0"/>
                      <a:t>(118,0 </a:t>
                    </a:r>
                    <a:r>
                      <a:rPr lang="ru-RU" dirty="0" err="1"/>
                      <a:t>тыс.руб</a:t>
                    </a:r>
                    <a:r>
                      <a:rPr lang="ru-RU" dirty="0"/>
                      <a:t>):0,1%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6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(294,5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(21,0 тыс.руб)</c:v>
                </c:pt>
                <c:pt idx="3">
                  <c:v>Налог на имущество (84,1 тыс.руб)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0.70185891325071492</c:v>
                </c:pt>
                <c:pt idx="1">
                  <c:v>4.7664442326024785E-2</c:v>
                </c:pt>
                <c:pt idx="2">
                  <c:v>5.0047664442326022E-2</c:v>
                </c:pt>
                <c:pt idx="3">
                  <c:v>0.2004289799809342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 на доходы физических лиц (294,5 тыс.руб)</c:v>
                </c:pt>
                <c:pt idx="1">
                  <c:v>Налоги на совокупный доход (20,0 тыс.руб)</c:v>
                </c:pt>
                <c:pt idx="2">
                  <c:v>Государственная пошлина (21,0 тыс.руб)</c:v>
                </c:pt>
                <c:pt idx="3">
                  <c:v>Налог на имущество (84,1 тыс.руб)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294.5</c:v>
                </c:pt>
                <c:pt idx="1">
                  <c:v>20</c:v>
                </c:pt>
                <c:pt idx="2">
                  <c:v>21</c:v>
                </c:pt>
                <c:pt idx="3">
                  <c:v>84.1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66001172334962"/>
          <c:y val="8.1455675183459211E-2"/>
          <c:w val="0.7730910012750899"/>
          <c:h val="0.42051100755262733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2019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1.3291722204079891E-2"/>
                  <c:y val="-0.24423247094113235"/>
                </c:manualLayout>
              </c:layout>
              <c:tx>
                <c:rich>
                  <a:bodyPr/>
                  <a:lstStyle/>
                  <a:p>
                    <a:pPr>
                      <a:defRPr/>
                    </a:pPr>
                    <a:r>
                      <a:rPr lang="ru-RU" dirty="0" smtClean="0"/>
                      <a:t>2 855,1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3336536637191171E-2"/>
                  <c:y val="-0.17569275269162785"/>
                </c:manualLayout>
              </c:layout>
              <c:tx>
                <c:rich>
                  <a:bodyPr/>
                  <a:lstStyle/>
                  <a:p>
                    <a:pPr>
                      <a:defRPr lang="ru-RU"/>
                    </a:pPr>
                    <a:r>
                      <a:rPr lang="ru-RU" dirty="0" smtClean="0"/>
                      <a:t>208,9</a:t>
                    </a:r>
                    <a:endParaRPr lang="en-US" dirty="0"/>
                  </a:p>
                </c:rich>
              </c:tx>
              <c:numFmt formatCode="#,##0.0" sourceLinked="0"/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599018088490893E-2"/>
                  <c:y val="-0.3403414071880459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Дотации</c:v>
                </c:pt>
                <c:pt idx="1">
                  <c:v>Субвенции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2482.6999999999998</c:v>
                </c:pt>
                <c:pt idx="1">
                  <c:v>200.4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7641439751495986E-2"/>
          <c:y val="0"/>
          <c:w val="0.83911859414373813"/>
          <c:h val="0.8138893166102102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0.21197611843286923"/>
                  <c:y val="6.064267444276472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1641988042353816E-3"/>
                  <c:y val="1.43294190137060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4627227367736329E-2"/>
                  <c:y val="-0.1185518689144748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0.7772132276954874</c:v>
                </c:pt>
                <c:pt idx="1">
                  <c:v>5.9966701113790336E-2</c:v>
                </c:pt>
                <c:pt idx="2">
                  <c:v>0.16282007119072225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28.04.2022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Анюйск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3347244" y="4683125"/>
            <a:ext cx="244951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декабрь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r>
              <a:rPr lang="ru-RU" b="1" kern="0" dirty="0">
                <a:latin typeface="Times New Roman" pitchFamily="18" charset="0"/>
                <a:cs typeface="Times New Roman" pitchFamily="18" charset="0"/>
              </a:rPr>
              <a:t>к проекту решения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Совета депутатов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муниципального образования сельское поселение Анюйск «О бюджете сельского поселения Анюйск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год»</a:t>
            </a:r>
          </a:p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ГРАЖДАН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115616" y="195486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505" y="1203598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Информация  об исполнении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год по разделам и подразделам классификации расходов бюджета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417101"/>
              </p:ext>
            </p:extLst>
          </p:nvPr>
        </p:nvGraphicFramePr>
        <p:xfrm>
          <a:off x="1043608" y="1995686"/>
          <a:ext cx="6912768" cy="1050121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 разделов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Утверждено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2 707,5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208,9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567,2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483,6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482189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071563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Ожидаемые расходы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1406103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Box 6"/>
          <p:cNvSpPr txBox="1">
            <a:spLocks noChangeArrowheads="1"/>
          </p:cNvSpPr>
          <p:nvPr/>
        </p:nvSpPr>
        <p:spPr bwMode="auto">
          <a:xfrm>
            <a:off x="642938" y="1071563"/>
            <a:ext cx="77152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endParaRPr lang="ru-RU" sz="1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TextBox 8"/>
          <p:cNvSpPr txBox="1">
            <a:spLocks noChangeArrowheads="1"/>
          </p:cNvSpPr>
          <p:nvPr/>
        </p:nvSpPr>
        <p:spPr bwMode="auto">
          <a:xfrm>
            <a:off x="842416" y="1448366"/>
            <a:ext cx="7834039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Подготовлено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Управлением финансов, экономики и имущественных отношений Администрации муниципального образования Билибинский муниципальный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район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Бюджет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год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запланирован с учетом следующих основных показателей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1439651"/>
              </p:ext>
            </p:extLst>
          </p:nvPr>
        </p:nvGraphicFramePr>
        <p:xfrm>
          <a:off x="1475656" y="2211710"/>
          <a:ext cx="6192688" cy="2330553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Запланировано на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 (тыс.руб.)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483,6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lang="ru-RU" sz="14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483,6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</a:t>
                      </a:r>
                    </a:p>
                    <a:p>
                      <a:pPr algn="ctr" fontAlgn="ctr"/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Распределение ожидаемых д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безвозмездными поступлениями 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66497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920085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на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2022 </a:t>
                      </a: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419,6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3 064,0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</a:t>
                      </a: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483,6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5" y="1071563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500049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7566189"/>
              </p:ext>
            </p:extLst>
          </p:nvPr>
        </p:nvGraphicFramePr>
        <p:xfrm>
          <a:off x="872331" y="1925638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9521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0" y="1071563"/>
            <a:ext cx="9144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ожидаемых 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446800"/>
              </p:ext>
            </p:extLst>
          </p:nvPr>
        </p:nvGraphicFramePr>
        <p:xfrm>
          <a:off x="1331640" y="2283718"/>
          <a:ext cx="6984776" cy="1583107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294,5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84,1  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21,0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1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1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1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419,6</a:t>
                      </a:r>
                      <a:endParaRPr lang="ru-RU" sz="11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5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46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123825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459483"/>
              </p:ext>
            </p:extLst>
          </p:nvPr>
        </p:nvGraphicFramePr>
        <p:xfrm>
          <a:off x="487363" y="450850"/>
          <a:ext cx="8280721" cy="4454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ru-RU" sz="1400" b="1" dirty="0" smtClean="0">
                <a:solidFill>
                  <a:prstClr val="black"/>
                </a:solidFill>
                <a:latin typeface="Arial Narrow" panose="020B0606020202030204" pitchFamily="34" charset="0"/>
              </a:rPr>
              <a:t>11</a:t>
            </a: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482189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анюйск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0" y="1419622"/>
            <a:ext cx="91440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вес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структуре ожидаемых поступлений по налоговым доходам – составит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70,2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%. 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ожидаемых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составит 0,0 тыс.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82189"/>
            <a:ext cx="7072362" cy="58477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 бюджете сельского поселения Анюйск На </a:t>
            </a:r>
            <a:r>
              <a:rPr lang="ru-RU" sz="1600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1125539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Ожидаемый 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составляет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3 064,0 тыс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0099088"/>
              </p:ext>
            </p:extLst>
          </p:nvPr>
        </p:nvGraphicFramePr>
        <p:xfrm>
          <a:off x="800894" y="2643758"/>
          <a:ext cx="7542213" cy="2333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359533" y="482189"/>
            <a:ext cx="8424935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Анюйск На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12852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остаются: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Запланированный бюджет сельского поселения Анюйск на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расходным статьям составит 3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483,6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. Информация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 планируемых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объемах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по разделам классификации расходов бюджета представлена в таблице и диаграмме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20406</TotalTime>
  <Words>388</Words>
  <Application>Microsoft Office PowerPoint</Application>
  <PresentationFormat>Экран (16:9)</PresentationFormat>
  <Paragraphs>91</Paragraphs>
  <Slides>12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PC_409</cp:lastModifiedBy>
  <cp:revision>2017</cp:revision>
  <cp:lastPrinted>2020-06-07T00:25:00Z</cp:lastPrinted>
  <dcterms:created xsi:type="dcterms:W3CDTF">2013-10-29T07:14:12Z</dcterms:created>
  <dcterms:modified xsi:type="dcterms:W3CDTF">2022-04-28T03:54:22Z</dcterms:modified>
</cp:coreProperties>
</file>