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5"/>
  </p:notesMasterIdLst>
  <p:handoutMasterIdLst>
    <p:handoutMasterId r:id="rId16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6" r:id="rId9"/>
    <p:sldId id="537" r:id="rId10"/>
    <p:sldId id="527" r:id="rId11"/>
    <p:sldId id="528" r:id="rId12"/>
    <p:sldId id="535" r:id="rId13"/>
    <p:sldId id="534" r:id="rId14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6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0.14853085505757407"/>
                  <c:y val="-3.60561302557386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7166381641168438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621098806406735"/>
                  <c:y val="4.645093780923770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78.581761217869015</c:v>
                </c:pt>
                <c:pt idx="1">
                  <c:v>6.8745008673572361</c:v>
                </c:pt>
                <c:pt idx="2">
                  <c:v>14.543737914773741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107450.5</c:v>
                </c:pt>
                <c:pt idx="1">
                  <c:v>9400</c:v>
                </c:pt>
                <c:pt idx="2" formatCode="0.00">
                  <c:v>19886.7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2"/>
          <c:w val="0.81729272124975594"/>
          <c:h val="0.822707696106767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0.11368937559905713"/>
                  <c:y val="5.702066999287241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(103 282,5 </a:t>
                    </a:r>
                    <a:r>
                      <a:rPr lang="ru-RU" dirty="0" err="1" smtClean="0"/>
                      <a:t>тыс.</a:t>
                    </a:r>
                    <a:r>
                      <a:rPr lang="ru-RU" baseline="0" dirty="0" err="1" smtClean="0"/>
                      <a:t>руб</a:t>
                    </a:r>
                    <a:r>
                      <a:rPr lang="ru-RU" baseline="0" dirty="0" smtClean="0"/>
                      <a:t>.</a:t>
                    </a:r>
                    <a:r>
                      <a:rPr lang="ru-RU" dirty="0" smtClean="0"/>
                      <a:t>):</a:t>
                    </a:r>
                  </a:p>
                  <a:p>
                    <a:r>
                      <a:rPr lang="ru-RU" dirty="0" smtClean="0"/>
                      <a:t>96,1%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5.9738276413370282E-2"/>
                  <c:y val="-5.873151458348533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имущество </a:t>
                    </a:r>
                    <a:endParaRPr lang="ru-RU" dirty="0" smtClean="0"/>
                  </a:p>
                  <a:p>
                    <a:r>
                      <a:rPr lang="ru-RU" dirty="0" smtClean="0"/>
                      <a:t>(4 168,0 тыс. руб):</a:t>
                    </a:r>
                  </a:p>
                  <a:p>
                    <a:r>
                      <a:rPr lang="ru-RU" dirty="0" smtClean="0"/>
                      <a:t>3,9%                    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6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(103 282,5 тыс.руб)</c:v>
                </c:pt>
                <c:pt idx="1">
                  <c:v>Налоги на имущество ( 4 168,0 тыс.руб)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0.96121004555586065</c:v>
                </c:pt>
                <c:pt idx="1">
                  <c:v>3.8789954444139393E-2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 на доходы физических лиц (103 282,5 тыс.руб)</c:v>
                </c:pt>
                <c:pt idx="1">
                  <c:v>Налоги на имущество ( 4 168,0 тыс.руб)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103282.5</c:v>
                </c:pt>
                <c:pt idx="1">
                  <c:v>4168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7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249177003318192E-2"/>
          <c:y val="0.15372982366009411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78"/>
          </c:dPt>
          <c:dPt>
            <c:idx val="1"/>
            <c:bubble3D val="0"/>
            <c:explosion val="49"/>
          </c:dPt>
          <c:dLbls>
            <c:dLbl>
              <c:idx val="0"/>
              <c:layout>
                <c:manualLayout>
                  <c:x val="0.14127932201544174"/>
                  <c:y val="8.163233675504214E-2"/>
                </c:manualLayout>
              </c:layout>
              <c:tx>
                <c:rich>
                  <a:bodyPr/>
                  <a:lstStyle/>
                  <a:p>
                    <a:r>
                      <a:rPr lang="ru-RU" sz="1000" baseline="0" dirty="0" smtClean="0"/>
                      <a:t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</a:t>
                    </a:r>
                  </a:p>
                  <a:p>
                    <a:r>
                      <a:rPr lang="ru-RU" sz="1000" baseline="0" dirty="0" smtClean="0"/>
                      <a:t>9 300,0 тыс. руб. 98,9 %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-3.4719918006168443E-2"/>
                  <c:y val="-6.8229346040084529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Прочие поступления от использования имущества, находящегося в собственности городских поселений (за исключением имущества муниципальных бюджетных и автономных учреждений</a:t>
                    </a:r>
                    <a:r>
                      <a:rPr lang="ru-RU" sz="1000" baseline="0" dirty="0" smtClean="0"/>
                      <a:t>)</a:t>
                    </a:r>
                    <a:r>
                      <a:rPr lang="ru-RU" sz="1000" dirty="0" smtClean="0"/>
                      <a:t> </a:t>
                    </a:r>
                  </a:p>
                  <a:p>
                    <a:r>
                      <a:rPr lang="ru-RU" sz="1000" dirty="0" smtClean="0"/>
                      <a:t>100,0 тыс. руб. 1,1%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Штрафы, санкции, возмещение ущерба </a:t>
                    </a:r>
                    <a:r>
                      <a:rPr lang="ru-RU" sz="1000" dirty="0" smtClean="0"/>
                      <a:t>   1 312,4тыс.руб</a:t>
                    </a:r>
                    <a:r>
                      <a:rPr lang="ru-RU" sz="1000" dirty="0"/>
                      <a:t>; </a:t>
                    </a:r>
                    <a:r>
                      <a:rPr lang="ru-RU" sz="1000" dirty="0" smtClean="0"/>
                      <a:t>10,7</a:t>
                    </a:r>
                    <a:r>
                      <a:rPr lang="ru-RU" sz="10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/>
                      <a:t>Платежи при пользовании природными ресурсами </a:t>
                    </a:r>
                    <a:r>
                      <a:rPr lang="ru-RU" sz="1000" dirty="0" smtClean="0"/>
                      <a:t>                    1 </a:t>
                    </a:r>
                    <a:r>
                      <a:rPr lang="ru-RU" sz="1000" dirty="0"/>
                      <a:t>221,0 тыс. руб; 4,5%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sz="1000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0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0.98936170212765961</c:v>
                </c:pt>
                <c:pt idx="1">
                  <c:v>1.0638297872340425E-2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 760,6</c:v>
                </c:pt>
                <c:pt idx="1">
                  <c:v>Прочие поступления от использования имущества, находящегося в собственности городских поселений 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9300</c:v>
                </c:pt>
                <c:pt idx="1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0.15468381169964801"/>
                  <c:y val="-0.2268914474862616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2435369512524461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8114615272787475E-2"/>
                  <c:y val="-2.75600581774411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2.3688466249493268E-2</c:v>
                </c:pt>
                <c:pt idx="1">
                  <c:v>1.0978356509517792E-2</c:v>
                </c:pt>
                <c:pt idx="2">
                  <c:v>0.19041003507718787</c:v>
                </c:pt>
                <c:pt idx="3">
                  <c:v>0.14799235562651669</c:v>
                </c:pt>
                <c:pt idx="4">
                  <c:v>0.62693078653728429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04.05.2022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04.05.2022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4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3.xls"/><Relationship Id="rId10" Type="http://schemas.openxmlformats.org/officeDocument/2006/relationships/chart" Target="../charts/chart3.xml"/><Relationship Id="rId4" Type="http://schemas.openxmlformats.org/officeDocument/2006/relationships/oleObject" Target="../embeddings/oleObject3.bin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евраль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год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городское поселение Билибино «О бюджете городского поселения Билибино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160 588,7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933788"/>
              </p:ext>
            </p:extLst>
          </p:nvPr>
        </p:nvGraphicFramePr>
        <p:xfrm>
          <a:off x="1043608" y="1995686"/>
          <a:ext cx="7056784" cy="1734347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3 804,1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763,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30 577,7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100 678,0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23 765,9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160 588,7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78398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709671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</a:t>
                      </a:r>
                      <a:r>
                        <a:rPr kumimoji="0"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136 737,2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160 588,7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851,5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777982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116 850,5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19 886,7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136 737,2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600778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894043"/>
              </p:ext>
            </p:extLst>
          </p:nvPr>
        </p:nvGraphicFramePr>
        <p:xfrm>
          <a:off x="1331640" y="2283718"/>
          <a:ext cx="6984776" cy="112020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103 282,5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4 168,0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107 450,5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2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7494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0465071"/>
              </p:ext>
            </p:extLst>
          </p:nvPr>
        </p:nvGraphicFramePr>
        <p:xfrm>
          <a:off x="519509" y="603251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96,1 %.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безвозмездных поступлений бюджета городского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14,5%.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554184"/>
              </p:ext>
            </p:extLst>
          </p:nvPr>
        </p:nvGraphicFramePr>
        <p:xfrm>
          <a:off x="971600" y="2139703"/>
          <a:ext cx="6912768" cy="1071028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300,0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9 400,0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Соединительная линия уступом 15"/>
          <p:cNvCxnSpPr/>
          <p:nvPr/>
        </p:nvCxnSpPr>
        <p:spPr>
          <a:xfrm rot="5400000">
            <a:off x="1302544" y="2923382"/>
            <a:ext cx="58737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267494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1687669"/>
              </p:ext>
            </p:extLst>
          </p:nvPr>
        </p:nvGraphicFramePr>
        <p:xfrm>
          <a:off x="323528" y="627534"/>
          <a:ext cx="8779197" cy="4387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6630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20696</TotalTime>
  <Words>537</Words>
  <Application>Microsoft Office PowerPoint</Application>
  <PresentationFormat>Экран (16:9)</PresentationFormat>
  <Paragraphs>110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2050</cp:revision>
  <cp:lastPrinted>2020-06-07T00:25:00Z</cp:lastPrinted>
  <dcterms:created xsi:type="dcterms:W3CDTF">2013-10-29T07:14:12Z</dcterms:created>
  <dcterms:modified xsi:type="dcterms:W3CDTF">2022-05-03T23:50:24Z</dcterms:modified>
</cp:coreProperties>
</file>