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192" y="-113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17.737022876028774</c:v>
                </c:pt>
                <c:pt idx="1">
                  <c:v>0</c:v>
                </c:pt>
                <c:pt idx="2">
                  <c:v>82.262977123971211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821.1</c:v>
                </c:pt>
                <c:pt idx="1">
                  <c:v>0</c:v>
                </c:pt>
                <c:pt idx="2" formatCode="0.00">
                  <c:v>3808.2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4791993354201885E-2"/>
          <c:y val="3.9914468995010693E-2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0.17264813051906955"/>
                  <c:y val="0.1454027084818246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Госпошлина 3,4%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6.8266640066728487E-2"/>
                  <c:y val="9.6935138987883102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</a:t>
                    </a:r>
                    <a:r>
                      <a:rPr lang="ru-RU" dirty="0"/>
                      <a:t>на доходы физических лиц </a:t>
                    </a:r>
                    <a:r>
                      <a:rPr lang="ru-RU" dirty="0" smtClean="0"/>
                      <a:t>64,0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9081252707342753E-2"/>
                  <c:y val="2.250947070675324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имущество </a:t>
                    </a:r>
                    <a:r>
                      <a:rPr lang="ru-RU" dirty="0" smtClean="0"/>
                      <a:t>20,4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delete val="1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0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(525,9 тыс.руб)</c:v>
                </c:pt>
                <c:pt idx="2">
                  <c:v>Налоги на имущество (167,2 тыс.руб)</c:v>
                </c:pt>
                <c:pt idx="3">
                  <c:v>Государственная пошлина (28,0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0.12178784557301182</c:v>
                </c:pt>
                <c:pt idx="1">
                  <c:v>0.64048227986846917</c:v>
                </c:pt>
                <c:pt idx="2">
                  <c:v>0.20362927779807577</c:v>
                </c:pt>
                <c:pt idx="3">
                  <c:v>3.4100596760443309E-2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(525,9 тыс.руб)</c:v>
                </c:pt>
                <c:pt idx="2">
                  <c:v>Налоги на имущество (167,2 тыс.руб)</c:v>
                </c:pt>
                <c:pt idx="3">
                  <c:v>Государственная пошлина (28,0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100</c:v>
                </c:pt>
                <c:pt idx="1">
                  <c:v>525.9</c:v>
                </c:pt>
                <c:pt idx="2">
                  <c:v>167.2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explosion val="114"/>
          </c:dPt>
          <c:dLbls>
            <c:dLbl>
              <c:idx val="0"/>
              <c:layout>
                <c:manualLayout>
                  <c:x val="-5.2378658624464731E-2"/>
                  <c:y val="-0.21702158658739087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3 494,8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313,4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3178.9</c:v>
                </c:pt>
                <c:pt idx="1">
                  <c:v>300.8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72,0%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1641988042353816E-3"/>
                  <c:y val="1.43294190137060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27227367736329E-2"/>
                  <c:y val="-0.118551868914474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0.71942324362037247</c:v>
                </c:pt>
                <c:pt idx="1">
                  <c:v>6.6259328949872076E-2</c:v>
                </c:pt>
                <c:pt idx="2">
                  <c:v>0.21431742742975537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0.00633</cdr:x>
      <cdr:y>0.68627</cdr:y>
    </cdr:from>
    <cdr:to>
      <cdr:x>0.17155</cdr:x>
      <cdr:y>0.86409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2387" y="3057004"/>
          <a:ext cx="136814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совокупный доход  12,2%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февраль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Омолон «О бюджете сельского поселения Омолон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187889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3 402,8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313,4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1 013,7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4 729,9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818590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402455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4 629,3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4 729,9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-100,6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83322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821,1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3 808,2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4 629,3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172506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481810"/>
              </p:ext>
            </p:extLst>
          </p:nvPr>
        </p:nvGraphicFramePr>
        <p:xfrm>
          <a:off x="1331640" y="2283718"/>
          <a:ext cx="6984776" cy="157741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821,1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1674693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64,0 % и налоги на имущество – 20,4%.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sz="1600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составляет 3 808,2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2109074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2022 год по расходным статьям составит  4 729,9 тыс. рублей. Информация 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21328</TotalTime>
  <Words>373</Words>
  <Application>Microsoft Office PowerPoint</Application>
  <PresentationFormat>Экран (16:9)</PresentationFormat>
  <Paragraphs>91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2052</cp:revision>
  <cp:lastPrinted>2020-06-07T00:25:00Z</cp:lastPrinted>
  <dcterms:created xsi:type="dcterms:W3CDTF">2013-10-29T07:14:12Z</dcterms:created>
  <dcterms:modified xsi:type="dcterms:W3CDTF">2022-05-04T00:06:24Z</dcterms:modified>
</cp:coreProperties>
</file>