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9"/>
  </p:notesMasterIdLst>
  <p:handoutMasterIdLst>
    <p:handoutMasterId r:id="rId20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36" r:id="rId12"/>
    <p:sldId id="527" r:id="rId13"/>
    <p:sldId id="528" r:id="rId14"/>
    <p:sldId id="535" r:id="rId15"/>
    <p:sldId id="531" r:id="rId16"/>
    <p:sldId id="532" r:id="rId17"/>
    <p:sldId id="534" r:id="rId18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90" d="100"/>
          <a:sy n="90" d="100"/>
        </p:scale>
        <p:origin x="-192" y="-1134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1.9803119321582893E-2"/>
                  <c:y val="-0.1242767200149559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9.406225044960732E-3"/>
                  <c:y val="0.2320315542988938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1,6%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220662436914766"/>
                  <c:y val="4.244097406261017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11.848675743170753</c:v>
                </c:pt>
                <c:pt idx="1">
                  <c:v>1.5249169494520718</c:v>
                </c:pt>
                <c:pt idx="2">
                  <c:v>86.626407307377178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265505.59999999998</c:v>
                </c:pt>
                <c:pt idx="1">
                  <c:v>34170.400000000001</c:v>
                </c:pt>
                <c:pt idx="2" formatCode="0.00">
                  <c:v>1941128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9393041982696909E-2"/>
          <c:y val="8.5531004989308629E-3"/>
          <c:w val="0.89397683348569734"/>
          <c:h val="0.8996856005971457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2495753691013138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 на доходы физических </a:t>
                    </a:r>
                    <a:r>
                      <a:rPr lang="ru-RU" dirty="0" smtClean="0"/>
                      <a:t>лиц: 92,5%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31908151476181845"/>
                  <c:y val="6.8424803991446901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Налоги на совокупный </a:t>
                    </a:r>
                    <a:r>
                      <a:rPr lang="ru-RU" dirty="0" smtClean="0"/>
                      <a:t>доход: 5,7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4863965347944944"/>
                  <c:y val="0.15953597746112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Акцизы: 1,3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600" baseline="0" dirty="0" smtClean="0">
                        <a:latin typeface="Times New Roman" pitchFamily="18" charset="0"/>
                      </a:rPr>
                      <a:t>Государственная пошлина: 0,4%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 на имущество: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0,1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6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0.92510515785731084</c:v>
                </c:pt>
                <c:pt idx="1">
                  <c:v>5.7064709746235114E-2</c:v>
                </c:pt>
                <c:pt idx="2">
                  <c:v>1.3390678012064531E-2</c:v>
                </c:pt>
                <c:pt idx="3">
                  <c:v>4.0816464888122897E-3</c:v>
                </c:pt>
                <c:pt idx="4">
                  <c:v>3.5780789557734381E-4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0.0</c:formatCode>
                <c:ptCount val="5"/>
                <c:pt idx="0">
                  <c:v>245620.6</c:v>
                </c:pt>
                <c:pt idx="1">
                  <c:v>15151</c:v>
                </c:pt>
                <c:pt idx="2">
                  <c:v>3555.3</c:v>
                </c:pt>
                <c:pt idx="3">
                  <c:v>1083.7</c:v>
                </c:pt>
                <c:pt idx="4">
                  <c:v>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743369016039821"/>
          <c:y val="4.1578611350679313E-2"/>
          <c:w val="0.72344714823350265"/>
          <c:h val="0.730946208842136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4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  <c:explosion val="25"/>
          </c:dPt>
          <c:dLbls>
            <c:dLbl>
              <c:idx val="0"/>
              <c:layout>
                <c:manualLayout>
                  <c:x val="-1.6358508029189062E-2"/>
                  <c:y val="-2.758641811861675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 </a:t>
                    </a:r>
                    <a:r>
                      <a:rPr lang="ru-RU" dirty="0" smtClean="0"/>
                      <a:t>28,6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4.5540978113696826E-2"/>
                  <c:y val="8.668561787985493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 69,4%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9112310707820507"/>
                  <c:y val="1.197294641161916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 1,7%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4932422892872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 0,3%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0.28593168356238152</c:v>
                </c:pt>
                <c:pt idx="1">
                  <c:v>0.69358274998244096</c:v>
                </c:pt>
                <c:pt idx="2">
                  <c:v>2.926509493596797E-3</c:v>
                </c:pt>
                <c:pt idx="3">
                  <c:v>1.7559056961580784E-2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9770.4000000000015</c:v>
                </c:pt>
                <c:pt idx="1">
                  <c:v>23700</c:v>
                </c:pt>
                <c:pt idx="2">
                  <c:v>100</c:v>
                </c:pt>
                <c:pt idx="3">
                  <c:v>600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291722204079891E-2"/>
                  <c:y val="-0.24423247094113235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171E-2"/>
                  <c:y val="-0.17569275269162785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378 </a:t>
                    </a:r>
                    <a:r>
                      <a:rPr lang="ru-RU" dirty="0" smtClean="0"/>
                      <a:t>376,1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599018088490893E-2"/>
                  <c:y val="-0.3403414071880459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 formatCode="General">
                  <c:v>560116.69999999995</c:v>
                </c:pt>
                <c:pt idx="1">
                  <c:v>378165</c:v>
                </c:pt>
                <c:pt idx="2" formatCode="General">
                  <c:v>817579.3</c:v>
                </c:pt>
                <c:pt idx="3" formatCode="General">
                  <c:v>185267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2681856"/>
        <c:axId val="62683392"/>
        <c:axId val="0"/>
      </c:bar3DChart>
      <c:catAx>
        <c:axId val="62681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2683392"/>
        <c:crosses val="autoZero"/>
        <c:auto val="1"/>
        <c:lblAlgn val="ctr"/>
        <c:lblOffset val="100"/>
        <c:noMultiLvlLbl val="0"/>
      </c:catAx>
      <c:valAx>
        <c:axId val="626833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2681856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4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  <c:explosion val="37"/>
          </c:dPt>
          <c:dPt>
            <c:idx val="9"/>
            <c:bubble3D val="0"/>
            <c:explosion val="37"/>
          </c:dPt>
          <c:dLbls>
            <c:dLbl>
              <c:idx val="0"/>
              <c:layout>
                <c:manualLayout>
                  <c:x val="-0.18926267143350978"/>
                  <c:y val="6.792201930172740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</a:t>
                    </a:r>
                    <a:r>
                      <a:rPr lang="ru-RU" dirty="0" smtClean="0"/>
                      <a:t>вопросы</a:t>
                    </a:r>
                  </a:p>
                  <a:p>
                    <a:r>
                      <a:rPr lang="ru-RU" dirty="0" smtClean="0"/>
                      <a:t>8,3%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8935539033020347"/>
                  <c:y val="-4.0265380840133834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безопасность и правоохранительная </a:t>
                    </a:r>
                    <a:r>
                      <a:rPr lang="ru-RU" dirty="0" smtClean="0"/>
                      <a:t>деятельность</a:t>
                    </a:r>
                  </a:p>
                  <a:p>
                    <a:r>
                      <a:rPr lang="ru-RU" dirty="0" smtClean="0"/>
                      <a:t>0,6%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8466109058781838"/>
                  <c:y val="-0.2568594212347660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</a:t>
                    </a:r>
                    <a:r>
                      <a:rPr lang="ru-RU" dirty="0" smtClean="0"/>
                      <a:t>экономика</a:t>
                    </a:r>
                  </a:p>
                  <a:p>
                    <a:r>
                      <a:rPr lang="ru-RU" dirty="0" smtClean="0"/>
                      <a:t>11,0%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0042271538875638E-2"/>
                  <c:y val="-0.222988686923688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</a:t>
                    </a:r>
                    <a:r>
                      <a:rPr lang="ru-RU" dirty="0" smtClean="0"/>
                      <a:t>хозяйство</a:t>
                    </a:r>
                  </a:p>
                  <a:p>
                    <a:r>
                      <a:rPr lang="ru-RU" dirty="0" smtClean="0"/>
                      <a:t>19,8%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0.16696044257751891"/>
                  <c:y val="1.455868971792538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Образование</a:t>
                    </a:r>
                  </a:p>
                  <a:p>
                    <a:r>
                      <a:rPr lang="ru-RU" dirty="0" smtClean="0"/>
                      <a:t>42,9%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7.2584920570641503E-2"/>
                  <c:y val="-0.3028006849462288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</a:t>
                    </a:r>
                  </a:p>
                  <a:p>
                    <a:r>
                      <a:rPr lang="ru-RU" dirty="0" smtClean="0"/>
                      <a:t>6,8%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9.7637673764895641E-2"/>
                  <c:y val="-0.2950335666640396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Социальная </a:t>
                    </a:r>
                    <a:r>
                      <a:rPr lang="ru-RU" dirty="0" smtClean="0"/>
                      <a:t>политика</a:t>
                    </a:r>
                    <a:r>
                      <a:rPr lang="ru-RU" baseline="0" dirty="0" smtClean="0"/>
                      <a:t> 2,7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1811311807594364"/>
                  <c:y val="-0.1967844783733243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Физическая культура и </a:t>
                    </a:r>
                    <a:r>
                      <a:rPr lang="ru-RU" dirty="0" smtClean="0"/>
                      <a:t>спорт</a:t>
                    </a:r>
                  </a:p>
                  <a:p>
                    <a:r>
                      <a:rPr lang="ru-RU" dirty="0" smtClean="0"/>
                      <a:t>1,2%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6.3224118870275556E-2"/>
                  <c:y val="0.17668832797174239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</a:t>
                    </a:r>
                  </a:p>
                  <a:p>
                    <a:r>
                      <a:rPr lang="ru-RU" dirty="0" smtClean="0"/>
                      <a:t>0,2</a:t>
                    </a:r>
                    <a:r>
                      <a:rPr lang="ru-RU" dirty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.15270360280236414"/>
                  <c:y val="-4.240218380345768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Межбюджетные трансферты общего характера бюджетам бюджетной системы Российской </a:t>
                    </a:r>
                    <a:r>
                      <a:rPr lang="ru-RU" dirty="0" smtClean="0"/>
                      <a:t>Федерации</a:t>
                    </a:r>
                  </a:p>
                  <a:p>
                    <a:r>
                      <a:rPr lang="ru-RU" dirty="0" smtClean="0"/>
                      <a:t>6,5%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2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2"/>
                <c:pt idx="0">
                  <c:v>8.2561514304148653E-2</c:v>
                </c:pt>
                <c:pt idx="1">
                  <c:v>6.2014676595402458E-3</c:v>
                </c:pt>
                <c:pt idx="2">
                  <c:v>0.10951877439833217</c:v>
                </c:pt>
                <c:pt idx="3">
                  <c:v>0.19777623376495904</c:v>
                </c:pt>
                <c:pt idx="5">
                  <c:v>0.43002010093567533</c:v>
                </c:pt>
                <c:pt idx="6">
                  <c:v>6.8419201553818532E-2</c:v>
                </c:pt>
                <c:pt idx="7">
                  <c:v>0</c:v>
                </c:pt>
                <c:pt idx="8">
                  <c:v>2.7388943673472558E-2</c:v>
                </c:pt>
                <c:pt idx="9">
                  <c:v>1.1748886426421379E-2</c:v>
                </c:pt>
                <c:pt idx="10">
                  <c:v>1.8973961607507733E-3</c:v>
                </c:pt>
                <c:pt idx="11">
                  <c:v>6.4871414480501918E-2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16.05.2022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16.05.2022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16.05.2022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16.05.2022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_____Microsoft_Excel_97-20034.xls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171825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март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решению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муниципального образования Билибинский муниципальный район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«О бюджете Билибинского муниципального района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 других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бюджетов бюджетной системы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Российской Федерации на 2022 год составляет 1 941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339,1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2022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7841605"/>
              </p:ext>
            </p:extLst>
          </p:nvPr>
        </p:nvGraphicFramePr>
        <p:xfrm>
          <a:off x="82758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 На 2022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1417588"/>
            <a:ext cx="9144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Планируемый объем муниципального долга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2022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Объем муниципального долга на 1 января 2022 года составляет 0,0 тыс. рублей. </a:t>
            </a:r>
          </a:p>
          <a:p>
            <a:pPr algn="just">
              <a:lnSpc>
                <a:spcPct val="150000"/>
              </a:lnSpc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В  марте 2022 года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получен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бюджетный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кредитов из других бюджетов бюджетной системы Российской Федерации в валюте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 в размере 50 000,0 тыс. рублей.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300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2022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Запланированный бюджет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2022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2 475 655,9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819318"/>
              </p:ext>
            </p:extLst>
          </p:nvPr>
        </p:nvGraphicFramePr>
        <p:xfrm>
          <a:off x="1115616" y="1923678"/>
          <a:ext cx="6912768" cy="2572252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204 393,9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352,7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271 130,8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489 625,9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1 064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581,8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169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382,4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67 805,6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086,2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697,3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трансферты общего характера бюджетам бюджетной системы Российской Федерации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effectLst/>
                          <a:latin typeface="Times New Roman"/>
                        </a:rPr>
                        <a:t>160 599,3</a:t>
                      </a:r>
                      <a:endParaRPr lang="ru-RU" sz="11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2 475 655,9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5412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87574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3065698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51520" y="482188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3" y="1563638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91,1%.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год, предусмотренные в рамках муниципальных программ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752974"/>
              </p:ext>
            </p:extLst>
          </p:nvPr>
        </p:nvGraphicFramePr>
        <p:xfrm>
          <a:off x="461961" y="1392959"/>
          <a:ext cx="8352928" cy="3335349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9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9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2 256 249,5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 образования Билибинский муниципальный район на 2016-2022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354 635,9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 на 2016-2023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267 684,0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 на 2016-2022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67 709,3</a:t>
                      </a: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  жилищно-коммунального хозяйства и энергетики муниципального образования Билибинский муниципальный район </a:t>
                      </a:r>
                      <a:r>
                        <a:rPr lang="ru-RU" sz="9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2016-2023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185 947,6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 на 2016-2022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166 569,1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 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2016 – 2022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162 562,4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  на 2016 – 2022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23 945,2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 на 2017 – 2022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5 949,0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 на 2021-2022 годы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21 247,0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отношений Администрации 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района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3395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2022 год (тыс.руб.)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2 240 804,0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2 475 655,9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-234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851,9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323439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ожидаемых 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66497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507016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2022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299 676,0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1 941 128,0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2 240 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804,0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4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50004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8153697"/>
              </p:ext>
            </p:extLst>
          </p:nvPr>
        </p:nvGraphicFramePr>
        <p:xfrm>
          <a:off x="872331" y="1925638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2250" y="1347614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275065"/>
              </p:ext>
            </p:extLst>
          </p:nvPr>
        </p:nvGraphicFramePr>
        <p:xfrm>
          <a:off x="1331640" y="2283718"/>
          <a:ext cx="6984776" cy="2109560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245 620,6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3 555,3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15 151,0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95,0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1 083,7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1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1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265</a:t>
                      </a:r>
                      <a:r>
                        <a:rPr lang="ru-RU" sz="1100" b="1" i="0" u="none" strike="noStrik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505,6</a:t>
                      </a:r>
                      <a:endParaRPr lang="ru-RU" sz="11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9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12382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2736320"/>
              </p:ext>
            </p:extLst>
          </p:nvPr>
        </p:nvGraphicFramePr>
        <p:xfrm>
          <a:off x="487363" y="450850"/>
          <a:ext cx="8280721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0" y="1419622"/>
            <a:ext cx="91440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–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92,5 %.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5,7 %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ИП.</a:t>
            </a:r>
          </a:p>
          <a:p>
            <a:pPr>
              <a:lnSpc>
                <a:spcPct val="20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составит 34 170,4 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128520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муниципального образования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751079"/>
              </p:ext>
            </p:extLst>
          </p:nvPr>
        </p:nvGraphicFramePr>
        <p:xfrm>
          <a:off x="971600" y="2139703"/>
          <a:ext cx="7344816" cy="1322531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1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23 700,0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9 770,4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600,0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100,0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34 170,4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72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73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Соединительная линия уступом 15"/>
          <p:cNvCxnSpPr/>
          <p:nvPr/>
        </p:nvCxnSpPr>
        <p:spPr>
          <a:xfrm rot="5400000">
            <a:off x="1302544" y="2923382"/>
            <a:ext cx="58737" cy="127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Заголовок 1"/>
          <p:cNvSpPr txBox="1">
            <a:spLocks/>
          </p:cNvSpPr>
          <p:nvPr/>
        </p:nvSpPr>
        <p:spPr>
          <a:xfrm>
            <a:off x="489269" y="253355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 НЕНАЛОГОВЫХ ДОХОДОВ БЮДЖЕТА РАЙОНА НА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7604860"/>
              </p:ext>
            </p:extLst>
          </p:nvPr>
        </p:nvGraphicFramePr>
        <p:xfrm>
          <a:off x="0" y="411162"/>
          <a:ext cx="9102725" cy="4603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20879</TotalTime>
  <Words>818</Words>
  <Application>Microsoft Office PowerPoint</Application>
  <PresentationFormat>Экран (16:9)</PresentationFormat>
  <Paragraphs>179</Paragraphs>
  <Slides>17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PC_409</cp:lastModifiedBy>
  <cp:revision>2081</cp:revision>
  <cp:lastPrinted>2021-12-01T21:51:07Z</cp:lastPrinted>
  <dcterms:created xsi:type="dcterms:W3CDTF">2013-10-29T07:14:12Z</dcterms:created>
  <dcterms:modified xsi:type="dcterms:W3CDTF">2022-05-15T23:49:38Z</dcterms:modified>
</cp:coreProperties>
</file>