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6" r:id="rId9"/>
    <p:sldId id="537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192" y="-113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2.83851068838861E-2"/>
                  <c:y val="0.1524718874419162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38,7%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7464735358757769E-2"/>
                  <c:y val="-5.77126172202331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5127769538301938E-2"/>
                  <c:y val="2.340617746160217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38.727906814133583</c:v>
                </c:pt>
                <c:pt idx="1">
                  <c:v>3.3880002796902362</c:v>
                </c:pt>
                <c:pt idx="2">
                  <c:v>57.884092906176178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107450.5</c:v>
                </c:pt>
                <c:pt idx="1">
                  <c:v>9400</c:v>
                </c:pt>
                <c:pt idx="2" formatCode="0.00">
                  <c:v>160599.29999999999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1729272124975594"/>
          <c:h val="0.824195111883900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12049904833166097"/>
                  <c:y val="1.509807926277624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</a:t>
                    </a:r>
                    <a:r>
                      <a:rPr lang="ru-RU" dirty="0" smtClean="0"/>
                      <a:t>физических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лиц (103 282,5 тыс. руб.):</a:t>
                    </a:r>
                  </a:p>
                  <a:p>
                    <a:r>
                      <a:rPr lang="ru-RU" dirty="0" smtClean="0"/>
                      <a:t>96,1%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5.9738276413370282E-2"/>
                  <c:y val="-5.87315145834853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endParaRPr lang="ru-RU" dirty="0" smtClean="0"/>
                  </a:p>
                  <a:p>
                    <a:r>
                      <a:rPr lang="ru-RU" dirty="0" smtClean="0"/>
                      <a:t>(4 168,0 тыс. руб): 3,9%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0.96121004555586065</c:v>
                </c:pt>
                <c:pt idx="1">
                  <c:v>3.8789954444139393E-2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103282.5</c:v>
                </c:pt>
                <c:pt idx="1">
                  <c:v>4168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7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249177003318192E-2"/>
          <c:y val="0.15372982366009411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44"/>
          <c:dPt>
            <c:idx val="0"/>
            <c:bubble3D val="0"/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13693951736132587"/>
                  <c:y val="-1.6786331885164242E-2"/>
                </c:manualLayout>
              </c:layout>
              <c:tx>
                <c:rich>
                  <a:bodyPr/>
                  <a:lstStyle/>
                  <a:p>
                    <a:r>
                      <a:rPr lang="ru-RU" sz="1000" baseline="0" dirty="0" smtClean="0"/>
                      <a:t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</a:t>
                    </a:r>
                  </a:p>
                  <a:p>
                    <a:r>
                      <a:rPr lang="ru-RU" sz="1000" baseline="0" dirty="0" smtClean="0"/>
                      <a:t>9 300,0 тыс. руб. 98,9 %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2.2660197717494987E-2"/>
                  <c:y val="-3.9848396174248055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Прочие поступления от использования имущества, находящегося в собственности городских поселений (за исключением имущества муниципальных бюджетных и автономных учреждений</a:t>
                    </a:r>
                    <a:r>
                      <a:rPr lang="ru-RU" sz="1000" baseline="0" dirty="0" smtClean="0"/>
                      <a:t>)</a:t>
                    </a:r>
                    <a:r>
                      <a:rPr lang="ru-RU" sz="1000" dirty="0" smtClean="0"/>
                      <a:t> </a:t>
                    </a:r>
                  </a:p>
                  <a:p>
                    <a:r>
                      <a:rPr lang="ru-RU" sz="1000" dirty="0" smtClean="0"/>
                      <a:t>100,0 тыс. руб. 1,1%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Штрафы, санкции, возмещение ущерба </a:t>
                    </a:r>
                    <a:r>
                      <a:rPr lang="ru-RU" sz="1000" dirty="0" smtClean="0"/>
                      <a:t>   1 312,4тыс.руб</a:t>
                    </a:r>
                    <a:r>
                      <a:rPr lang="ru-RU" sz="1000" dirty="0"/>
                      <a:t>; </a:t>
                    </a:r>
                    <a:r>
                      <a:rPr lang="ru-RU" sz="1000" dirty="0" smtClean="0"/>
                      <a:t>10,7</a:t>
                    </a:r>
                    <a:r>
                      <a:rPr lang="ru-RU" sz="10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Платежи при пользовании природными ресурсами </a:t>
                    </a:r>
                    <a:r>
                      <a:rPr lang="ru-RU" sz="1000" dirty="0" smtClean="0"/>
                      <a:t>                    1 </a:t>
                    </a:r>
                    <a:r>
                      <a:rPr lang="ru-RU" sz="1000" dirty="0"/>
                      <a:t>221,0 тыс. руб; 4,5%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0.98936170212765961</c:v>
                </c:pt>
                <c:pt idx="1">
                  <c:v>1.0638297872340425E-2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9300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5468381169964801"/>
                  <c:y val="-0.226891447486261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435369512524461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114615272787475E-2"/>
                  <c:y val="-2.7560058177441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8713943680360225E-2"/>
                  <c:y val="3.27570518653321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41,0%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1.2625567828615406E-2</c:v>
                </c:pt>
                <c:pt idx="1">
                  <c:v>5.851285739557047E-3</c:v>
                </c:pt>
                <c:pt idx="2">
                  <c:v>0.49212432870352696</c:v>
                </c:pt>
                <c:pt idx="3">
                  <c:v>7.8877522267577327E-2</c:v>
                </c:pt>
                <c:pt idx="4">
                  <c:v>0.41052129546072313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203848" y="467677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март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301 301,3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1559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3 804,1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148 277,7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123 690,6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23 765,9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301 301,3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287270"/>
              </p:ext>
            </p:extLst>
          </p:nvPr>
        </p:nvGraphicFramePr>
        <p:xfrm>
          <a:off x="632470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284378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277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449,8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301 301,3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-23 851,5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935849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116 850,5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160 599,3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277 449,8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6114230"/>
              </p:ext>
            </p:extLst>
          </p:nvPr>
        </p:nvGraphicFramePr>
        <p:xfrm>
          <a:off x="872331" y="171789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20359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94043"/>
              </p:ext>
            </p:extLst>
          </p:nvPr>
        </p:nvGraphicFramePr>
        <p:xfrm>
          <a:off x="1331640" y="2283718"/>
          <a:ext cx="6984776" cy="112020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103 282,5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107 450,5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311191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96,1 %.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57,9%.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554184"/>
              </p:ext>
            </p:extLst>
          </p:nvPr>
        </p:nvGraphicFramePr>
        <p:xfrm>
          <a:off x="971600" y="2139703"/>
          <a:ext cx="6912768" cy="1071028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300,0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9 400,0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9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240507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711102"/>
              </p:ext>
            </p:extLst>
          </p:nvPr>
        </p:nvGraphicFramePr>
        <p:xfrm>
          <a:off x="395536" y="842566"/>
          <a:ext cx="8352928" cy="4027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6630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20745</TotalTime>
  <Words>539</Words>
  <Application>Microsoft Office PowerPoint</Application>
  <PresentationFormat>Экран (16:9)</PresentationFormat>
  <Paragraphs>109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2073</cp:revision>
  <cp:lastPrinted>2020-06-07T00:25:00Z</cp:lastPrinted>
  <dcterms:created xsi:type="dcterms:W3CDTF">2013-10-29T07:14:12Z</dcterms:created>
  <dcterms:modified xsi:type="dcterms:W3CDTF">2022-05-15T23:07:41Z</dcterms:modified>
</cp:coreProperties>
</file>