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9"/>
  </p:notesMasterIdLst>
  <p:handoutMasterIdLst>
    <p:handoutMasterId r:id="rId20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25" r:id="rId9"/>
    <p:sldId id="477" r:id="rId10"/>
    <p:sldId id="537" r:id="rId11"/>
    <p:sldId id="536" r:id="rId12"/>
    <p:sldId id="527" r:id="rId13"/>
    <p:sldId id="528" r:id="rId14"/>
    <p:sldId id="535" r:id="rId15"/>
    <p:sldId id="531" r:id="rId16"/>
    <p:sldId id="532" r:id="rId17"/>
    <p:sldId id="534" r:id="rId18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34587" autoAdjust="0"/>
    <p:restoredTop sz="95137" autoAdjust="0"/>
  </p:normalViewPr>
  <p:slideViewPr>
    <p:cSldViewPr>
      <p:cViewPr>
        <p:scale>
          <a:sx n="90" d="100"/>
          <a:sy n="90" d="100"/>
        </p:scale>
        <p:origin x="-2976" y="-1170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33737570439"/>
          <c:y val="9.9664471408418345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-1.9803119321582893E-2"/>
                  <c:y val="-0.12427672001495596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9.406225044960732E-3"/>
                  <c:y val="0.2320315542988938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Неналоговые поступления
</a:t>
                    </a:r>
                    <a:r>
                      <a:rPr lang="ru-RU" dirty="0" smtClean="0"/>
                      <a:t>1,3%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0.1220662436914766"/>
                  <c:y val="4.244097406261017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10.209019007023693</c:v>
                </c:pt>
                <c:pt idx="1">
                  <c:v>1.3138941818086038</c:v>
                </c:pt>
                <c:pt idx="2">
                  <c:v>88.477086811167709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265505.59999999998</c:v>
                </c:pt>
                <c:pt idx="1">
                  <c:v>34170.400000000001</c:v>
                </c:pt>
                <c:pt idx="2" formatCode="0.00">
                  <c:v>2301020.5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9393041982696909E-2"/>
          <c:y val="8.5531004989308629E-3"/>
          <c:w val="0.89397683348569734"/>
          <c:h val="0.8996856005971457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>
              <c:idx val="0"/>
              <c:layout>
                <c:manualLayout>
                  <c:x val="0.12495753691013138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Налог на доходы физических </a:t>
                    </a:r>
                    <a:r>
                      <a:rPr lang="ru-RU" dirty="0" smtClean="0"/>
                      <a:t>лиц: 92,5%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31908151476181845"/>
                  <c:y val="6.8424803991446901E-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Налоги на совокупный </a:t>
                    </a:r>
                    <a:r>
                      <a:rPr lang="ru-RU" dirty="0" smtClean="0"/>
                      <a:t>доход: 5,7</a:t>
                    </a:r>
                    <a:r>
                      <a:rPr lang="ru-RU" dirty="0"/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0.14863965347944944"/>
                  <c:y val="0.159535977461121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Акцизы: 1,3</a:t>
                    </a:r>
                    <a:r>
                      <a:rPr lang="ru-RU" dirty="0"/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2.7827045495192992E-2"/>
                  <c:y val="1.7927837423743272E-2"/>
                </c:manualLayout>
              </c:layout>
              <c:tx>
                <c:rich>
                  <a:bodyPr/>
                  <a:lstStyle/>
                  <a:p>
                    <a:r>
                      <a:rPr lang="ru-RU" sz="1600" baseline="0" dirty="0" smtClean="0">
                        <a:latin typeface="Times New Roman" pitchFamily="18" charset="0"/>
                      </a:rPr>
                      <a:t>Государственная пошлина: 0,4%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 на имущество: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0,1</a:t>
                    </a:r>
                    <a:r>
                      <a:rPr lang="ru-RU" dirty="0"/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6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0.92510515785731084</c:v>
                </c:pt>
                <c:pt idx="1">
                  <c:v>5.7064709746235114E-2</c:v>
                </c:pt>
                <c:pt idx="2">
                  <c:v>1.3390678012064531E-2</c:v>
                </c:pt>
                <c:pt idx="3">
                  <c:v>4.0816464888122897E-3</c:v>
                </c:pt>
                <c:pt idx="4">
                  <c:v>3.5780789557734381E-4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Лист1!$C$2:$C$6</c:f>
              <c:numCache>
                <c:formatCode>0.0</c:formatCode>
                <c:ptCount val="5"/>
                <c:pt idx="0">
                  <c:v>245620.6</c:v>
                </c:pt>
                <c:pt idx="1">
                  <c:v>15151</c:v>
                </c:pt>
                <c:pt idx="2">
                  <c:v>3555.3</c:v>
                </c:pt>
                <c:pt idx="3">
                  <c:v>1083.7</c:v>
                </c:pt>
                <c:pt idx="4">
                  <c:v>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10"/>
      <c:rAngAx val="0"/>
      <c:perspective val="1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743369016039821"/>
          <c:y val="4.1578611350679313E-2"/>
          <c:w val="0.72344714823350265"/>
          <c:h val="0.7309462088421367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explosion val="24"/>
          <c:dPt>
            <c:idx val="0"/>
            <c:bubble3D val="0"/>
            <c:explosion val="12"/>
          </c:dPt>
          <c:dPt>
            <c:idx val="1"/>
            <c:bubble3D val="0"/>
            <c:explosion val="22"/>
          </c:dPt>
          <c:dPt>
            <c:idx val="2"/>
            <c:bubble3D val="0"/>
            <c:explosion val="25"/>
          </c:dPt>
          <c:dLbls>
            <c:dLbl>
              <c:idx val="0"/>
              <c:layout>
                <c:manualLayout>
                  <c:x val="-1.6358508029189062E-2"/>
                  <c:y val="-2.7586418118616753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Прочие 28,6%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1"/>
              <c:layout>
                <c:manualLayout>
                  <c:x val="4.5540978113696826E-2"/>
                  <c:y val="8.6685617879854932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использования имущества 69,4%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2"/>
              <c:layout>
                <c:manualLayout>
                  <c:x val="0.19112310707820507"/>
                  <c:y val="1.1972946411619166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продажи материальных и нематериальных активов 1,7%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3"/>
              <c:layout>
                <c:manualLayout>
                  <c:x val="-7.49324228928721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Штрафы, санкции 0,3%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4"/>
              <c:layout>
                <c:manualLayout>
                  <c:x val="-0.11859086152772934"/>
                  <c:y val="-0.29871977240398295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оказания платных услуг и компенсации затрат государства           488,3 тыс.руб; 1,8%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5"/>
              <c:layout>
                <c:manualLayout>
                  <c:x val="-0.12425531914893617"/>
                  <c:y val="1.505897111367480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; </c:separator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0.28593168356238152</c:v>
                </c:pt>
                <c:pt idx="1">
                  <c:v>0.69358274998244096</c:v>
                </c:pt>
                <c:pt idx="2">
                  <c:v>2.926509493596797E-3</c:v>
                </c:pt>
                <c:pt idx="3">
                  <c:v>1.7559056961580784E-2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Лист1!$C$2:$C$5</c:f>
              <c:numCache>
                <c:formatCode>0.0</c:formatCode>
                <c:ptCount val="4"/>
                <c:pt idx="0">
                  <c:v>9770.4000000000015</c:v>
                </c:pt>
                <c:pt idx="1">
                  <c:v>23700</c:v>
                </c:pt>
                <c:pt idx="2">
                  <c:v>100</c:v>
                </c:pt>
                <c:pt idx="3">
                  <c:v>600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766001172334962"/>
          <c:y val="8.1455675183459211E-2"/>
          <c:w val="0.7730910012750899"/>
          <c:h val="0.4205110075526273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3291722204079891E-2"/>
                  <c:y val="-0.24423247094113235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336536637191171E-2"/>
                  <c:y val="-0.17569275269162785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dirty="0" smtClean="0"/>
                      <a:t>574 308,6</a:t>
                    </a:r>
                    <a:endParaRPr lang="en-US" dirty="0"/>
                  </a:p>
                </c:rich>
              </c:tx>
              <c:numFmt formatCode="#,##0.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1599018088490893E-2"/>
                  <c:y val="-0.3403414071880459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0515677560418939E-3"/>
                  <c:y val="-0.157823129251700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м-б 
трансферты</c:v>
                </c:pt>
              </c:strCache>
            </c:strRef>
          </c:cat>
          <c:val>
            <c:numRef>
              <c:f>Лист1!$B$2:$B$5</c:f>
              <c:numCache>
                <c:formatCode>0.0</c:formatCode>
                <c:ptCount val="4"/>
                <c:pt idx="0" formatCode="General">
                  <c:v>582116.69999999995</c:v>
                </c:pt>
                <c:pt idx="1">
                  <c:v>574308.6</c:v>
                </c:pt>
                <c:pt idx="2" formatCode="General">
                  <c:v>817579.3</c:v>
                </c:pt>
                <c:pt idx="3" formatCode="General">
                  <c:v>302967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4278400"/>
        <c:axId val="34284288"/>
        <c:axId val="0"/>
      </c:bar3DChart>
      <c:catAx>
        <c:axId val="34278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4284288"/>
        <c:crosses val="autoZero"/>
        <c:auto val="1"/>
        <c:lblAlgn val="ctr"/>
        <c:lblOffset val="100"/>
        <c:noMultiLvlLbl val="0"/>
      </c:catAx>
      <c:valAx>
        <c:axId val="342842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4278400"/>
        <c:crosses val="autoZero"/>
        <c:crossBetween val="between"/>
      </c:valAx>
      <c:spPr>
        <a:noFill/>
        <a:ln w="25396">
          <a:noFill/>
        </a:ln>
      </c:spPr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7641439751495986E-2"/>
          <c:y val="0"/>
          <c:w val="0.83911859414373813"/>
          <c:h val="0.8138893166102102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7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  <c:explosion val="68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dPt>
            <c:idx val="9"/>
            <c:bubble3D val="0"/>
          </c:dPt>
          <c:dLbls>
            <c:dLbl>
              <c:idx val="0"/>
              <c:layout>
                <c:manualLayout>
                  <c:x val="-0.18926268987243297"/>
                  <c:y val="0.12979645060291031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Общегосударственные </a:t>
                    </a:r>
                    <a:r>
                      <a:rPr lang="ru-RU" dirty="0" smtClean="0"/>
                      <a:t>вопросы</a:t>
                    </a:r>
                  </a:p>
                  <a:p>
                    <a:r>
                      <a:rPr lang="ru-RU" dirty="0" smtClean="0"/>
                      <a:t>7,2%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28935539033020347"/>
                  <c:y val="-4.0265380840133834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Национальная безопасность и правоохранительная </a:t>
                    </a:r>
                    <a:r>
                      <a:rPr lang="ru-RU" dirty="0" smtClean="0"/>
                      <a:t>деятельность</a:t>
                    </a:r>
                  </a:p>
                  <a:p>
                    <a:r>
                      <a:rPr lang="ru-RU" dirty="0" smtClean="0"/>
                      <a:t>0,5%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8466109058781838"/>
                  <c:y val="-0.2568594212347660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Национальная </a:t>
                    </a:r>
                    <a:r>
                      <a:rPr lang="ru-RU" dirty="0" smtClean="0"/>
                      <a:t>экономика</a:t>
                    </a:r>
                  </a:p>
                  <a:p>
                    <a:r>
                      <a:rPr lang="ru-RU" dirty="0" smtClean="0"/>
                      <a:t>16,8%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5.0042271538875638E-2"/>
                  <c:y val="-0.2229886869236887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Жилищно-коммунальное </a:t>
                    </a:r>
                    <a:r>
                      <a:rPr lang="ru-RU" dirty="0" smtClean="0"/>
                      <a:t>хозяйство</a:t>
                    </a:r>
                  </a:p>
                  <a:p>
                    <a:r>
                      <a:rPr lang="ru-RU" dirty="0" smtClean="0"/>
                      <a:t>21,7%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delete val="1"/>
            </c:dLbl>
            <c:dLbl>
              <c:idx val="5"/>
              <c:layout>
                <c:manualLayout>
                  <c:x val="0.10005655162038279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Образование</a:t>
                    </a:r>
                  </a:p>
                  <a:p>
                    <a:r>
                      <a:rPr lang="ru-RU" dirty="0" smtClean="0"/>
                      <a:t>38,1%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0.15660376156484312"/>
                  <c:y val="-0.33191835097045991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Культура, </a:t>
                    </a:r>
                    <a:r>
                      <a:rPr lang="ru-RU" dirty="0" smtClean="0"/>
                      <a:t>кинематография</a:t>
                    </a:r>
                  </a:p>
                  <a:p>
                    <a:r>
                      <a:rPr lang="ru-RU" dirty="0" smtClean="0"/>
                      <a:t>6,0%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delete val="1"/>
            </c:dLbl>
            <c:dLbl>
              <c:idx val="8"/>
              <c:layout>
                <c:manualLayout>
                  <c:x val="0.12408804999084834"/>
                  <c:y val="-0.2186004456449313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Социальная </a:t>
                    </a:r>
                    <a:r>
                      <a:rPr lang="ru-RU" dirty="0" smtClean="0"/>
                      <a:t>политика</a:t>
                    </a:r>
                    <a:r>
                      <a:rPr lang="ru-RU" baseline="0" dirty="0" smtClean="0"/>
                      <a:t> </a:t>
                    </a:r>
                    <a:r>
                      <a:rPr lang="ru-RU" baseline="0" dirty="0" smtClean="0"/>
                      <a:t>2,4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4866092966649491"/>
                  <c:y val="-0.1094323400657720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Физическая культура и </a:t>
                    </a:r>
                    <a:r>
                      <a:rPr lang="ru-RU" dirty="0" smtClean="0"/>
                      <a:t>спорт</a:t>
                    </a:r>
                  </a:p>
                  <a:p>
                    <a:r>
                      <a:rPr lang="ru-RU" dirty="0" smtClean="0"/>
                      <a:t>1,0%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4.7665077193696899E-2"/>
                  <c:y val="0.23128341441396258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Средства массовой </a:t>
                    </a:r>
                    <a:r>
                      <a:rPr lang="ru-RU" dirty="0" smtClean="0"/>
                      <a:t>информации</a:t>
                    </a:r>
                  </a:p>
                  <a:p>
                    <a:r>
                      <a:rPr lang="ru-RU" dirty="0" smtClean="0"/>
                      <a:t>0,2</a:t>
                    </a:r>
                    <a:r>
                      <a:rPr lang="ru-RU" dirty="0"/>
                      <a:t>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1"/>
              <c:delete val="1"/>
            </c:dLbl>
            <c:dLbl>
              <c:idx val="12"/>
              <c:layout>
                <c:manualLayout>
                  <c:x val="0.17421745960222257"/>
                  <c:y val="3.3069719788211188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Межбюджетные трансферты общего характера бюджетам бюджетной системы Российской </a:t>
                    </a:r>
                    <a:r>
                      <a:rPr lang="ru-RU" dirty="0" smtClean="0"/>
                      <a:t>Федерации </a:t>
                    </a:r>
                    <a:r>
                      <a:rPr lang="ru-RU" dirty="0"/>
                      <a:t>6,1%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Лист1!$A$2:$A$14</c:f>
              <c:strCache>
                <c:ptCount val="13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</c:v>
                </c:pt>
                <c:pt idx="3">
                  <c:v>Жилищно-коммунальное хозяйство</c:v>
                </c:pt>
                <c:pt idx="4">
                  <c:v>Охрана окружающей среды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Здравоохранение</c:v>
                </c:pt>
                <c:pt idx="8">
                  <c:v>Социальная политика</c:v>
                </c:pt>
                <c:pt idx="9">
                  <c:v>Физическая культура и спорт</c:v>
                </c:pt>
                <c:pt idx="10">
                  <c:v>Средства массовой информации </c:v>
                </c:pt>
                <c:pt idx="11">
                  <c:v>Обслуживание государственного (муниципального) долга
</c:v>
                </c:pt>
                <c:pt idx="12">
                  <c:v>Межбюджетные трансферты общего характера бюджетам бюджетной системы Российской Федерации
</c:v>
                </c:pt>
              </c:strCache>
            </c:strRef>
          </c:cat>
          <c:val>
            <c:numRef>
              <c:f>Лист1!$B$2:$B$14</c:f>
              <c:numCache>
                <c:formatCode>0.0%</c:formatCode>
                <c:ptCount val="13"/>
                <c:pt idx="0">
                  <c:v>7.2126894395454499E-2</c:v>
                </c:pt>
                <c:pt idx="1">
                  <c:v>5.4143671114906724E-3</c:v>
                </c:pt>
                <c:pt idx="2">
                  <c:v>0.16843581298065657</c:v>
                </c:pt>
                <c:pt idx="3">
                  <c:v>0.2168120635853015</c:v>
                </c:pt>
                <c:pt idx="5">
                  <c:v>0.38065483205999934</c:v>
                </c:pt>
                <c:pt idx="6">
                  <c:v>5.9848634571005734E-2</c:v>
                </c:pt>
                <c:pt idx="7">
                  <c:v>0</c:v>
                </c:pt>
                <c:pt idx="8">
                  <c:v>2.3923308803334122E-2</c:v>
                </c:pt>
                <c:pt idx="9">
                  <c:v>9.9050328324496225E-3</c:v>
                </c:pt>
                <c:pt idx="10">
                  <c:v>1.6565754970008621E-3</c:v>
                </c:pt>
                <c:pt idx="11">
                  <c:v>0</c:v>
                </c:pt>
                <c:pt idx="12">
                  <c:v>6.1222478163306955E-2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94">
          <a:noFill/>
        </a:ln>
      </c:spPr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0.36535</cdr:x>
      <cdr:y>0</cdr:y>
    </cdr:from>
    <cdr:to>
      <cdr:x>0.65302</cdr:x>
      <cdr:y>0.08065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1867867" y="0"/>
          <a:ext cx="1470733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  <cdr:relSizeAnchor xmlns:cdr="http://schemas.openxmlformats.org/drawingml/2006/chartDrawing">
    <cdr:from>
      <cdr:x>0.07509</cdr:x>
      <cdr:y>0.54069</cdr:y>
    </cdr:from>
    <cdr:to>
      <cdr:x>0.17555</cdr:x>
      <cdr:y>0.73931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83568" y="248920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4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30.05.2022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30.05.2022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B2DBF25A-FFC8-4373-A483-220A01407FA5}" type="slidenum">
              <a:rPr lang="ru-RU" altLang="ru-RU" smtClean="0">
                <a:solidFill>
                  <a:srgbClr val="000000"/>
                </a:solidFill>
              </a:rPr>
              <a:pPr/>
              <a:t>9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30.05.2022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30.05.2022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30.05.2022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30.05.2022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30.05.2022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30.05.2022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30.05.2022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30.05.2022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30.05.2022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30.05.2022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30.05.2022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30.05.2022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3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.xml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_____Microsoft_Excel_97-20034.xls"/><Relationship Id="rId5" Type="http://schemas.openxmlformats.org/officeDocument/2006/relationships/image" Target="../media/image3.png"/><Relationship Id="rId4" Type="http://schemas.openxmlformats.org/officeDocument/2006/relationships/oleObject" Target="../embeddings/_____Microsoft_Excel_97-20033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3" descr="C:\Users\Олег\Desktop\бюджет\diletantme_6447582_1941567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25" y="963613"/>
            <a:ext cx="2220913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Городской округ Анадырь</a:t>
            </a:r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3171825" y="4683125"/>
            <a:ext cx="24495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pic>
        <p:nvPicPr>
          <p:cNvPr id="1741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57188"/>
            <a:ext cx="9144000" cy="321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b="1" kern="0" dirty="0" smtClean="0">
                <a:latin typeface="Times New Roman" pitchFamily="18" charset="0"/>
                <a:cs typeface="Times New Roman" pitchFamily="18" charset="0"/>
              </a:rPr>
              <a:t>решению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Совета депутатов муниципального образования Билибинский муниципальный район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«О бюджете Билибинского муниципального района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год»</a:t>
            </a:r>
          </a:p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ГРАЖДАН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2189"/>
            <a:ext cx="7072362" cy="5847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1600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 </a:t>
            </a:r>
            <a:r>
              <a:rPr lang="ru-RU" sz="1600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sz="1600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Ожидаемый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Федерации на 2022 год составляет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2 276 971,6 тыс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2022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5730613"/>
              </p:ext>
            </p:extLst>
          </p:nvPr>
        </p:nvGraphicFramePr>
        <p:xfrm>
          <a:off x="827584" y="2643758"/>
          <a:ext cx="7542213" cy="233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489521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 На 2022 год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1417588"/>
            <a:ext cx="91440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Планируемый объем муниципального долга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муниципального образования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2022 год.</a:t>
            </a:r>
          </a:p>
          <a:p>
            <a:pPr algn="just">
              <a:lnSpc>
                <a:spcPct val="150000"/>
              </a:lnSpc>
            </a:pPr>
            <a:r>
              <a:rPr lang="ru-RU" sz="2000" dirty="0"/>
              <a:t>	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Объем муниципального долга на 1 января 2022 года составляет 0,0 тыс. рублей. </a:t>
            </a:r>
          </a:p>
          <a:p>
            <a:pPr algn="just">
              <a:lnSpc>
                <a:spcPct val="15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  В  марте 2022 года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получен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бюджетный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кредитов из других бюджетов бюджетной системы Российской Федерации в валюте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 в размере 50 000,0 тыс. рублей.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638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347614"/>
            <a:ext cx="8286750" cy="3300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Билибинского района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на 2022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Запланированный бюджет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район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на 2022 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2 835 548,4 тыс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муниципального образования Билибинский муниципальный район 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7505" y="1203598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Информация о проекте бюджета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район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классификации расходов 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9231322"/>
              </p:ext>
            </p:extLst>
          </p:nvPr>
        </p:nvGraphicFramePr>
        <p:xfrm>
          <a:off x="1115616" y="1923678"/>
          <a:ext cx="6912768" cy="2722898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440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effectLst/>
                          <a:latin typeface="Times New Roman"/>
                        </a:rPr>
                        <a:t>204</a:t>
                      </a:r>
                      <a:r>
                        <a:rPr lang="ru-RU" sz="1100" b="0" i="0" u="none" strike="noStrike" baseline="0" dirty="0" smtClean="0">
                          <a:effectLst/>
                          <a:latin typeface="Times New Roman"/>
                        </a:rPr>
                        <a:t> 519,3</a:t>
                      </a:r>
                      <a:endParaRPr lang="ru-RU" sz="1100" b="0" i="0" u="none" strike="noStrike" dirty="0" smtClean="0">
                        <a:effectLst/>
                        <a:latin typeface="Times New Roman"/>
                      </a:endParaRPr>
                    </a:p>
                    <a:p>
                      <a:pPr algn="r" fontAlgn="b"/>
                      <a:endParaRPr lang="ru-RU" sz="11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8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352,7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экономика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effectLst/>
                          <a:latin typeface="Times New Roman"/>
                        </a:rPr>
                        <a:t>477 607,9</a:t>
                      </a:r>
                      <a:endParaRPr lang="ru-RU" sz="11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76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614 781,1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Образование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1 079 365,2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426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Культура, кинематография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169 703,7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06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Социальная политика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effectLst/>
                          <a:latin typeface="Times New Roman"/>
                        </a:rPr>
                        <a:t>67 835,7</a:t>
                      </a:r>
                      <a:endParaRPr lang="ru-RU" sz="11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Физическая культура и спорт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28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086,2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Средства массовой информации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697,3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Межбюджетные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трансферты общего характера бюджетам бюджетной системы Российской Федерации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effectLst/>
                          <a:latin typeface="Times New Roman"/>
                        </a:rPr>
                        <a:t>173 599,3</a:t>
                      </a:r>
                      <a:endParaRPr lang="ru-RU" sz="11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2 835</a:t>
                      </a:r>
                      <a:r>
                        <a:rPr lang="ru-RU" sz="1100" b="1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548, 4</a:t>
                      </a:r>
                      <a:endParaRPr lang="ru-RU" sz="1100" b="1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5412" y="267494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987574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год:</a:t>
            </a: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0714126"/>
              </p:ext>
            </p:extLst>
          </p:nvPr>
        </p:nvGraphicFramePr>
        <p:xfrm>
          <a:off x="658019" y="1443038"/>
          <a:ext cx="8162454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51520" y="482188"/>
            <a:ext cx="84281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7" name="Прямоугольник 8"/>
          <p:cNvSpPr>
            <a:spLocks noChangeArrowheads="1"/>
          </p:cNvSpPr>
          <p:nvPr/>
        </p:nvSpPr>
        <p:spPr bwMode="auto">
          <a:xfrm>
            <a:off x="464343" y="1563638"/>
            <a:ext cx="8215312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ru-RU" dirty="0"/>
              <a:t>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 муниципального образования Билибинский муниципальный район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запланирован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 основе 9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муниципальных программ муниципального образования Билибинский муниципальный район, охватывающих основные сферы (направления) деятельности органов исполнительной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власти. Ожидаемая доля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«программных» расходов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составит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91,8%.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Непрограммные направления расходов бюджета муниципального образования Билибинский муниципальный район включают расходы по обеспечению функционирования органов власти, расходы, связанные с обязательствами муниципального образования Билибинский муниципальный район (членские взносы, публикация в СМИ и другие).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123478"/>
            <a:ext cx="849694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err="1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муниципальный район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1" name="Прямоугольник 8"/>
          <p:cNvSpPr>
            <a:spLocks noChangeArrowheads="1"/>
          </p:cNvSpPr>
          <p:nvPr/>
        </p:nvSpPr>
        <p:spPr bwMode="auto">
          <a:xfrm>
            <a:off x="285750" y="734829"/>
            <a:ext cx="8501063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Бюджетные ассигнования бюджета Билибинского района за </a:t>
            </a:r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год, предусмотренные в рамках муниципальных программ</a:t>
            </a:r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4188231"/>
              </p:ext>
            </p:extLst>
          </p:nvPr>
        </p:nvGraphicFramePr>
        <p:xfrm>
          <a:off x="461961" y="1392959"/>
          <a:ext cx="8352928" cy="3312861"/>
        </p:xfrm>
        <a:graphic>
          <a:graphicData uri="http://schemas.openxmlformats.org/drawingml/2006/table">
            <a:tbl>
              <a:tblPr/>
              <a:tblGrid>
                <a:gridCol w="6862212"/>
                <a:gridCol w="1490716"/>
              </a:tblGrid>
              <a:tr h="4114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9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9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рублей)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Муниципальные программы, всего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2 603 313,8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68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поддержка населения муниципального образования Билибинский муниципальный район на 2016-2022 годы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354 888,2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4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образования, культуры, молодежной политики, массового спорта и средств массовой информации в муниципальном образовании Билибинский муниципальный район на 2016-2023 годы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1 281 788,7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транспортной инфраструктуры в муниципальном образовании Билибинский муниципальный район на 2016-2022 годы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66 709,3</a:t>
                      </a:r>
                      <a:endParaRPr lang="ru-RU" sz="11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 fontAlgn="ctr"/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79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Поддержка и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</a:t>
                      </a:r>
                      <a:r>
                        <a:rPr lang="ru-RU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жилищно-коммунального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хозяйства и энергетики муниципального образования Билибинский муниципальный район на 2016-2023 годы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431 502,5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Стимулирование экономической активности населения в муниципальном образовании Билибинский муниципальный район на 2016-2022 годы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249 844,6</a:t>
                      </a:r>
                      <a:endParaRPr lang="ru-RU" sz="11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 fontAlgn="ctr"/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муниципальными финансами и имуществом муниципального образования Билибинский муниципальный район </a:t>
                      </a:r>
                      <a:r>
                        <a:rPr lang="ru-RU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2016 – 2022 годы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162 562,4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70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агропромышленного комплекса Билибинского муниципального района  на 2016 – 2022 годы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31 446,8</a:t>
                      </a:r>
                      <a:endParaRPr lang="ru-RU" sz="11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безопасности в муниципальном образовании Билибинский муниципальный район на 2017 – 2022</a:t>
                      </a:r>
                      <a:r>
                        <a:rPr lang="ru-RU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годы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6 246,2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современной городской среды на территории муниципального образования Билибинский муниципальный район Чукотского автономного округа на 2021-2022 годы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18 325,1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6"/>
          <p:cNvSpPr txBox="1">
            <a:spLocks noChangeArrowheads="1"/>
          </p:cNvSpPr>
          <p:nvPr/>
        </p:nvSpPr>
        <p:spPr bwMode="auto">
          <a:xfrm>
            <a:off x="642938" y="1071563"/>
            <a:ext cx="77152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9" name="TextBox 8"/>
          <p:cNvSpPr txBox="1">
            <a:spLocks noChangeArrowheads="1"/>
          </p:cNvSpPr>
          <p:nvPr/>
        </p:nvSpPr>
        <p:spPr bwMode="auto">
          <a:xfrm>
            <a:off x="842416" y="1448366"/>
            <a:ext cx="7834039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Подготовлено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Управлением финансов, экономики и имущественных отношений Администрации муниципального образования Билибинский муниципальный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район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Билибинского муниципального района на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92333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6660740"/>
              </p:ext>
            </p:extLst>
          </p:nvPr>
        </p:nvGraphicFramePr>
        <p:xfrm>
          <a:off x="1475656" y="2211710"/>
          <a:ext cx="6192688" cy="2330553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 на 2022 год (тыс.руб.)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600</a:t>
                      </a:r>
                      <a:r>
                        <a:rPr lang="ru-RU" sz="14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 696,5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ru-RU" sz="14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 835 548,4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-234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851,9</a:t>
                      </a:r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203598"/>
            <a:ext cx="8929687" cy="1323439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муниципального образования Билибинский муниципальный район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безвозмездными поступлениями 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341805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9023040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2022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299 676,0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2 301 020,5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2 600 696,5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4" y="1275606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Муниципального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бразования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Билибинский муниципальный 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500049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4319840"/>
              </p:ext>
            </p:extLst>
          </p:nvPr>
        </p:nvGraphicFramePr>
        <p:xfrm>
          <a:off x="872331" y="1925638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952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2250" y="1347614"/>
            <a:ext cx="914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Билибинского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района на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3275065"/>
              </p:ext>
            </p:extLst>
          </p:nvPr>
        </p:nvGraphicFramePr>
        <p:xfrm>
          <a:off x="1331640" y="2283718"/>
          <a:ext cx="6984776" cy="2109560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245 620,6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45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3 555,3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15 151,0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имущество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95,0 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1 083,7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1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1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265</a:t>
                      </a:r>
                      <a:r>
                        <a:rPr lang="ru-RU" sz="1100" b="1" i="0" u="none" strike="noStrik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505,6</a:t>
                      </a:r>
                      <a:endParaRPr lang="ru-RU" sz="11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01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02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123825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76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РАЙОНА </a:t>
            </a:r>
            <a:r>
              <a:rPr lang="ru-RU" sz="7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2022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05334817"/>
              </p:ext>
            </p:extLst>
          </p:nvPr>
        </p:nvGraphicFramePr>
        <p:xfrm>
          <a:off x="487363" y="450850"/>
          <a:ext cx="8280721" cy="4454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0" y="1419622"/>
            <a:ext cx="914400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структуре ожидаемых поступлений по налоговым доходам –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92,5 %. Ожидаемые поступления налога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совокупный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доход составят 5,7 % за счет бизнес-активности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населения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зарегистрированных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ИП.</a:t>
            </a:r>
          </a:p>
          <a:p>
            <a:pPr>
              <a:lnSpc>
                <a:spcPct val="200000"/>
              </a:lnSpc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бюджета Билибинского района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составит 34 170,4 тыс. рублей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482189"/>
            <a:ext cx="8424936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7651" name="TextBox 6"/>
          <p:cNvSpPr txBox="1">
            <a:spLocks noChangeArrowheads="1"/>
          </p:cNvSpPr>
          <p:nvPr/>
        </p:nvSpPr>
        <p:spPr bwMode="auto">
          <a:xfrm>
            <a:off x="233772" y="1128520"/>
            <a:ext cx="86764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неналоговых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муниципального образования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Билибинский муниципальный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2022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3774482"/>
              </p:ext>
            </p:extLst>
          </p:nvPr>
        </p:nvGraphicFramePr>
        <p:xfrm>
          <a:off x="971600" y="2139703"/>
          <a:ext cx="7344816" cy="1322531"/>
        </p:xfrm>
        <a:graphic>
          <a:graphicData uri="http://schemas.openxmlformats.org/drawingml/2006/table">
            <a:tbl>
              <a:tblPr/>
              <a:tblGrid>
                <a:gridCol w="5282232"/>
                <a:gridCol w="2062584"/>
              </a:tblGrid>
              <a:tr h="171647"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1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Наименование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(тыс. рублей)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23 700,0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ПЛАТЕЖИ ПРИ ПОЛЬЗОВАНИИ ПРИРОДНЫМИ РЕСУРСАМИ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9 770,4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ПРОДАЖИ МАТЕРИАЛЬНЫХ И НЕМАТЕРИАЛЬНЫХ АКТИВОВ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600,0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20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ШТРАФЫ, САНКЦИИ, ВОЗМЕЩЕНИЕ УЩЕРБА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100,0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ИТОГО НЕНАЛОГОВЫХ ДОХОДОВ: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34  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170,4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24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25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Соединительная линия уступом 15"/>
          <p:cNvCxnSpPr/>
          <p:nvPr/>
        </p:nvCxnSpPr>
        <p:spPr>
          <a:xfrm rot="5400000">
            <a:off x="1302544" y="2923382"/>
            <a:ext cx="58737" cy="1270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Заголовок 1"/>
          <p:cNvSpPr txBox="1">
            <a:spLocks/>
          </p:cNvSpPr>
          <p:nvPr/>
        </p:nvSpPr>
        <p:spPr>
          <a:xfrm>
            <a:off x="489269" y="253355"/>
            <a:ext cx="8477125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ОЖИДАЕМЫЕ ПОСТУПЛЕНИЯ  НЕНАЛОГОВЫХ ДОХОДОВ БЮДЖЕТА РАЙОНА НА 2022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8604250" y="4894263"/>
            <a:ext cx="498475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6285190"/>
              </p:ext>
            </p:extLst>
          </p:nvPr>
        </p:nvGraphicFramePr>
        <p:xfrm>
          <a:off x="0" y="411162"/>
          <a:ext cx="9102725" cy="46037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9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20989</TotalTime>
  <Words>820</Words>
  <Application>Microsoft Office PowerPoint</Application>
  <PresentationFormat>Экран (16:9)</PresentationFormat>
  <Paragraphs>178</Paragraphs>
  <Slides>17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PC_410_4</cp:lastModifiedBy>
  <cp:revision>2102</cp:revision>
  <cp:lastPrinted>2021-12-01T21:51:07Z</cp:lastPrinted>
  <dcterms:created xsi:type="dcterms:W3CDTF">2013-10-29T07:14:12Z</dcterms:created>
  <dcterms:modified xsi:type="dcterms:W3CDTF">2022-05-30T06:35:24Z</dcterms:modified>
</cp:coreProperties>
</file>