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3114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1.1091532783067891E-2"/>
                  <c:y val="-0.1162566441705277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798809569180378E-2"/>
                  <c:y val="0.1919311968000626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17.251812165143399</c:v>
                </c:pt>
                <c:pt idx="1">
                  <c:v>0</c:v>
                </c:pt>
                <c:pt idx="2">
                  <c:v>82.748187834856594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821.1</c:v>
                </c:pt>
                <c:pt idx="1">
                  <c:v>0</c:v>
                </c:pt>
                <c:pt idx="2" formatCode="0.00">
                  <c:v>3938.4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546805655075962"/>
          <c:y val="0.11277270080843819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5.3020753297344396E-2"/>
                  <c:y val="8.971767580844458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Госпошлина 3,4%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8.3065652034455345E-2"/>
                  <c:y val="1.620807182396451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</a:t>
                    </a:r>
                    <a:r>
                      <a:rPr lang="ru-RU" dirty="0"/>
                      <a:t>на доходы физических лиц </a:t>
                    </a:r>
                    <a:r>
                      <a:rPr lang="ru-RU" dirty="0" smtClean="0"/>
                      <a:t>64,0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9.9801505213393524E-2"/>
                  <c:y val="1.620807182396451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Налоги на имущество </a:t>
                    </a:r>
                    <a:r>
                      <a:rPr lang="ru-RU" dirty="0" smtClean="0"/>
                      <a:t>20,4</a:t>
                    </a:r>
                    <a:r>
                      <a:rPr lang="ru-RU" dirty="0"/>
                      <a:t>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5092423927487312E-2"/>
                  <c:y val="6.0188100416534683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Налог на совокупный доход</a:t>
                    </a:r>
                    <a:endParaRPr lang="ru-RU" sz="1600" baseline="0" dirty="0" smtClean="0">
                      <a:effectLst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12,2%</a:t>
                    </a:r>
                    <a:endParaRPr lang="ru-RU" sz="1400" dirty="0" smtClean="0">
                      <a:effectLst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 (100,0 тыс. руб.)</c:v>
                </c:pt>
                <c:pt idx="1">
                  <c:v>Налог на доходы физических лиц (525,9 тыс.руб)</c:v>
                </c:pt>
                <c:pt idx="2">
                  <c:v>Налоги на имущество (167,2 тыс.руб)</c:v>
                </c:pt>
                <c:pt idx="3">
                  <c:v>Государственная пошлина (28,0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0.12178784557301182</c:v>
                </c:pt>
                <c:pt idx="1">
                  <c:v>0.64048227986846917</c:v>
                </c:pt>
                <c:pt idx="2">
                  <c:v>0.20362927779807577</c:v>
                </c:pt>
                <c:pt idx="3">
                  <c:v>3.4100596760443309E-2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 (100,0 тыс. руб.)</c:v>
                </c:pt>
                <c:pt idx="1">
                  <c:v>Налог на доходы физических лиц (525,9 тыс.руб)</c:v>
                </c:pt>
                <c:pt idx="2">
                  <c:v>Налоги на имущество (167,2 тыс.руб)</c:v>
                </c:pt>
                <c:pt idx="3">
                  <c:v>Государственная пошлина (28,0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100</c:v>
                </c:pt>
                <c:pt idx="1">
                  <c:v>525.9</c:v>
                </c:pt>
                <c:pt idx="2">
                  <c:v>167.2</c:v>
                </c:pt>
                <c:pt idx="3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085979337483592"/>
          <c:y val="0.17544079126582587"/>
          <c:w val="0.7730910012750899"/>
          <c:h val="0.420511007552627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explosion val="53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3 494,8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313,4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3178.9</c:v>
                </c:pt>
                <c:pt idx="1">
                  <c:v>300.8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3.7041441948747325E-2"/>
                  <c:y val="5.700300201328337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dirty="0" smtClean="0"/>
                      <a:t>72,7%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7835870945719972E-2"/>
                  <c:y val="3.980712602007555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dirty="0" smtClean="0"/>
                      <a:t>6,4%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0319659190987383E-2"/>
                  <c:y val="-4.5758420324847997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dirty="0" smtClean="0"/>
                      <a:t>20,9</a:t>
                    </a:r>
                    <a:r>
                      <a:rPr lang="ru-RU" sz="1200" dirty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0.72661351791195428</c:v>
                </c:pt>
                <c:pt idx="1">
                  <c:v>6.4561316770698138E-2</c:v>
                </c:pt>
                <c:pt idx="2">
                  <c:v>0.20882516531734752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05.08.2022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05.08.2022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август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Омолон «О бюджете сельского поселения Омолон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4956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457624"/>
              </p:ext>
            </p:extLst>
          </p:nvPr>
        </p:nvGraphicFramePr>
        <p:xfrm>
          <a:off x="1097210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3 527,2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1 013,7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4 854,3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Омолон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2022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6904437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2022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075520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2022 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4 759,5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4 854,3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-94,8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6966" y="483518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229113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2022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821,1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3 938,4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4 759,5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7578349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60614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525,9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821,1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2022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6452712"/>
              </p:ext>
            </p:extLst>
          </p:nvPr>
        </p:nvGraphicFramePr>
        <p:xfrm>
          <a:off x="807417" y="771550"/>
          <a:ext cx="7529165" cy="3917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(64,0 %) и налоги на имущество (20,4%).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</a:t>
            </a:r>
            <a:r>
              <a:rPr lang="ru-RU" sz="1600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составляет 3 938,4 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2022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6787035"/>
              </p:ext>
            </p:extLst>
          </p:nvPr>
        </p:nvGraphicFramePr>
        <p:xfrm>
          <a:off x="-396552" y="2305819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На 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2022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2022 год по расходным статьям составит  4 854,3 тыс. рублей. Информация 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21397</TotalTime>
  <Words>370</Words>
  <Application>Microsoft Office PowerPoint</Application>
  <PresentationFormat>Экран (16:9)</PresentationFormat>
  <Paragraphs>96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Рамина Р. Чмиль</cp:lastModifiedBy>
  <cp:revision>2079</cp:revision>
  <cp:lastPrinted>2020-06-07T00:25:00Z</cp:lastPrinted>
  <dcterms:created xsi:type="dcterms:W3CDTF">2013-10-29T07:14:12Z</dcterms:created>
  <dcterms:modified xsi:type="dcterms:W3CDTF">2022-08-04T21:39:40Z</dcterms:modified>
</cp:coreProperties>
</file>