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9"/>
  </p:notesMasterIdLst>
  <p:handoutMasterIdLst>
    <p:handoutMasterId r:id="rId20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36" r:id="rId12"/>
    <p:sldId id="527" r:id="rId13"/>
    <p:sldId id="528" r:id="rId14"/>
    <p:sldId id="538" r:id="rId15"/>
    <p:sldId id="531" r:id="rId16"/>
    <p:sldId id="532" r:id="rId17"/>
    <p:sldId id="534" r:id="rId18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367" autoAdjust="0"/>
    <p:restoredTop sz="95137" autoAdjust="0"/>
  </p:normalViewPr>
  <p:slideViewPr>
    <p:cSldViewPr>
      <p:cViewPr>
        <p:scale>
          <a:sx n="100" d="100"/>
          <a:sy n="100" d="100"/>
        </p:scale>
        <p:origin x="-2814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510366887529981E-2"/>
          <c:y val="9.1644558900330964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0.10808763508977608"/>
                  <c:y val="-6.011628443017534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4.1756423411282557E-2"/>
                  <c:y val="0.332003604602625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1,3%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5077280194704812E-2"/>
                  <c:y val="3.442086072201940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9.8141524037621117</c:v>
                </c:pt>
                <c:pt idx="1">
                  <c:v>1.3342363860883049</c:v>
                </c:pt>
                <c:pt idx="2">
                  <c:v>88.851611210149585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273302.2</c:v>
                </c:pt>
                <c:pt idx="1">
                  <c:v>37155.5</c:v>
                </c:pt>
                <c:pt idx="2" formatCode="0.00">
                  <c:v>2474318.7000000002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566818303153497"/>
          <c:y val="0.17166692903520128"/>
          <c:w val="0.60040964611236369"/>
          <c:h val="0.60412657514823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2495753691013138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 91,4%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7418671801838478"/>
                  <c:y val="6.861258447999091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 6,6%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1.2837879287790337E-2"/>
                  <c:y val="0.19214265137861278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 1,3</a:t>
                    </a:r>
                    <a:r>
                      <a:rPr lang="ru-RU" sz="1400" dirty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9.5409568524594923E-2"/>
                  <c:y val="4.7198410662722956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 0,4%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724594909614232"/>
                  <c:y val="-0.1967812199815592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0,3%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0.91430145823926767</c:v>
                </c:pt>
                <c:pt idx="1">
                  <c:v>6.6405246646386307E-2</c:v>
                </c:pt>
                <c:pt idx="2">
                  <c:v>1.3008676841972001E-2</c:v>
                </c:pt>
                <c:pt idx="3">
                  <c:v>3.9652077443943006E-3</c:v>
                </c:pt>
                <c:pt idx="4">
                  <c:v>2.3194105279796501E-3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249880.6</c:v>
                </c:pt>
                <c:pt idx="1">
                  <c:v>18148.7</c:v>
                </c:pt>
                <c:pt idx="2">
                  <c:v>3555.3</c:v>
                </c:pt>
                <c:pt idx="3">
                  <c:v>1083.7</c:v>
                </c:pt>
                <c:pt idx="4">
                  <c:v>633.9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35447626946875"/>
          <c:y val="7.0431657131322975E-2"/>
          <c:w val="0.60346105149831508"/>
          <c:h val="0.609566851030822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5.6818919609237892E-2"/>
                  <c:y val="-2.14389732759478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 26,3%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4.9726537932322568E-2"/>
                  <c:y val="-3.626270353919010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 69,5%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6880011205435735"/>
                  <c:y val="4.27099818699793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 3,9%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 0,3%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0.26295972332494516</c:v>
                </c:pt>
                <c:pt idx="1">
                  <c:v>0.69513800110347057</c:v>
                </c:pt>
                <c:pt idx="2">
                  <c:v>2.6913915840185167E-3</c:v>
                </c:pt>
                <c:pt idx="3">
                  <c:v>3.9210883987565774E-2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9770.4</c:v>
                </c:pt>
                <c:pt idx="1">
                  <c:v>25828.2</c:v>
                </c:pt>
                <c:pt idx="2">
                  <c:v>100</c:v>
                </c:pt>
                <c:pt idx="3">
                  <c:v>1456.9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91722204079891E-2"/>
                  <c:y val="-0.24423247094113235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171E-2"/>
                  <c:y val="-0.1756927526916278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715</a:t>
                    </a:r>
                    <a:r>
                      <a:rPr lang="ru-RU" baseline="0" dirty="0" smtClean="0"/>
                      <a:t> 431,1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598835.4</c:v>
                </c:pt>
                <c:pt idx="1">
                  <c:v>715431.1</c:v>
                </c:pt>
                <c:pt idx="2">
                  <c:v>817579.3</c:v>
                </c:pt>
                <c:pt idx="3">
                  <c:v>318424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72224"/>
        <c:axId val="4773760"/>
        <c:axId val="0"/>
      </c:bar3DChart>
      <c:catAx>
        <c:axId val="4772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773760"/>
        <c:crosses val="autoZero"/>
        <c:auto val="1"/>
        <c:lblAlgn val="ctr"/>
        <c:lblOffset val="100"/>
        <c:noMultiLvlLbl val="0"/>
      </c:catAx>
      <c:valAx>
        <c:axId val="4773760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772224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321624354636486"/>
          <c:y val="5.8234758871701549E-2"/>
          <c:w val="0.71309032798224647"/>
          <c:h val="0.690140356659239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  <c:explosion val="68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Lbls>
            <c:dLbl>
              <c:idx val="0"/>
              <c:layout>
                <c:manualLayout>
                  <c:x val="-0.29874826859667447"/>
                  <c:y val="0.1334759588172497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</a:t>
                    </a:r>
                    <a:r>
                      <a:rPr lang="ru-RU" dirty="0" smtClean="0"/>
                      <a:t>вопросы</a:t>
                    </a:r>
                  </a:p>
                  <a:p>
                    <a:r>
                      <a:rPr lang="ru-RU" dirty="0" smtClean="0"/>
                      <a:t>7,3%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31273805647174241"/>
                  <c:y val="-8.029977144576673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безопасность и правоохранительная </a:t>
                    </a:r>
                    <a:r>
                      <a:rPr lang="ru-RU" dirty="0" smtClean="0"/>
                      <a:t>деятельность</a:t>
                    </a:r>
                  </a:p>
                  <a:p>
                    <a:r>
                      <a:rPr lang="ru-RU" dirty="0" smtClean="0"/>
                      <a:t>0,5%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3627592878318212"/>
                  <c:y val="-0.223677358801487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r>
                      <a:rPr lang="ru-RU" dirty="0" smtClean="0"/>
                      <a:t>16,1%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3763064392154612E-2"/>
                  <c:y val="-0.1510687597171372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</a:t>
                    </a:r>
                    <a:r>
                      <a:rPr lang="ru-RU" dirty="0" smtClean="0"/>
                      <a:t>хозяйство</a:t>
                    </a:r>
                  </a:p>
                  <a:p>
                    <a:r>
                      <a:rPr lang="ru-RU" dirty="0" smtClean="0"/>
                      <a:t>25,1%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4.8878192759187374E-2"/>
                  <c:y val="1.728844404003639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</a:p>
                  <a:p>
                    <a:r>
                      <a:rPr lang="ru-RU" dirty="0" smtClean="0"/>
                      <a:t>35,6%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8.4458056363931736E-2"/>
                  <c:y val="-0.2552817522013570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</a:t>
                    </a:r>
                  </a:p>
                  <a:p>
                    <a:r>
                      <a:rPr lang="ru-RU" dirty="0" smtClean="0"/>
                      <a:t>5,6%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5071055836884348"/>
                  <c:y val="-0.1715638411440608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</a:t>
                    </a:r>
                    <a:r>
                      <a:rPr lang="ru-RU" dirty="0" smtClean="0"/>
                      <a:t>политика</a:t>
                    </a:r>
                    <a:r>
                      <a:rPr lang="ru-RU" baseline="0" dirty="0" smtClean="0"/>
                      <a:t> 2,4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6768670304298192"/>
                  <c:y val="0.13003030672121399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и </a:t>
                    </a:r>
                    <a:r>
                      <a:rPr lang="ru-RU" dirty="0" smtClean="0"/>
                      <a:t>спорт</a:t>
                    </a:r>
                  </a:p>
                  <a:p>
                    <a:r>
                      <a:rPr lang="ru-RU" dirty="0" smtClean="0"/>
                      <a:t>1,0%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.12107192273304082"/>
                  <c:y val="-7.428686063923538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</a:t>
                    </a:r>
                  </a:p>
                  <a:p>
                    <a:r>
                      <a:rPr lang="ru-RU" dirty="0" smtClean="0"/>
                      <a:t>0,2</a:t>
                    </a:r>
                    <a:r>
                      <a:rPr lang="ru-RU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layout/>
              <c:tx>
                <c:rich>
                  <a:bodyPr/>
                  <a:lstStyle/>
                  <a:p>
                    <a:r>
                      <a:rPr lang="ru-RU" dirty="0"/>
                      <a:t>Обслуживание государственного (муниципального) долга
</a:t>
                    </a:r>
                    <a:r>
                      <a:rPr lang="ru-RU" dirty="0" smtClean="0"/>
                      <a:t>0,1%</a:t>
                    </a:r>
                    <a:endParaRPr lang="ru-RU" dirty="0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layout/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бюджетам бюджетной системы Российской </a:t>
                    </a:r>
                    <a:r>
                      <a:rPr lang="ru-RU" dirty="0" smtClean="0"/>
                      <a:t>Федерации 6,1%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7.3485137226989156E-2</c:v>
                </c:pt>
                <c:pt idx="1">
                  <c:v>5.0843012697953582E-3</c:v>
                </c:pt>
                <c:pt idx="2">
                  <c:v>0.16124762772954537</c:v>
                </c:pt>
                <c:pt idx="3">
                  <c:v>0.25112888894305302</c:v>
                </c:pt>
                <c:pt idx="5">
                  <c:v>0.35635508516064701</c:v>
                </c:pt>
                <c:pt idx="6">
                  <c:v>5.6169827259865059E-2</c:v>
                </c:pt>
                <c:pt idx="7">
                  <c:v>0</c:v>
                </c:pt>
                <c:pt idx="8">
                  <c:v>2.3989343324143566E-2</c:v>
                </c:pt>
                <c:pt idx="9">
                  <c:v>1.029487635945126E-2</c:v>
                </c:pt>
                <c:pt idx="10">
                  <c:v>1.5555888120402104E-3</c:v>
                </c:pt>
                <c:pt idx="11">
                  <c:v>1.2915496917286142E-5</c:v>
                </c:pt>
                <c:pt idx="12">
                  <c:v>6.0676408417552584E-2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30.08.2022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30.08.2022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30.08.2022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30.08.2022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30.08.2022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30.08.2022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30.08.2022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30.08.2022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30.08.2022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chart" Target="../charts/chart3.xml"/><Relationship Id="rId5" Type="http://schemas.openxmlformats.org/officeDocument/2006/relationships/image" Target="../media/image4.png"/><Relationship Id="rId4" Type="http://schemas.openxmlformats.org/officeDocument/2006/relationships/oleObject" Target="../embeddings/_____Microsoft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171825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август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муниципального образования Билибинский муниципальный район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«О бюджете Билибинского муниципального района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Федерации на 2022 год составляет 2 450 269,8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8682710"/>
              </p:ext>
            </p:extLst>
          </p:nvPr>
        </p:nvGraphicFramePr>
        <p:xfrm>
          <a:off x="82758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На 2022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1275606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Планируемый объем муниципального долга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2022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44" y="2283718"/>
            <a:ext cx="8712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муниципального долга на 1 января 2022 года составляет 0,0 тыс. рублей. 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В марте 2022 года получен бюджетный кредит из других бюджетов бюджетной системы Российской Федерации в валюте Российской Федерации в размере 50 000,0 тыс. рублей.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       Приоритетами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на 2022 год остаются:</a:t>
            </a:r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своевременности и полноты выплаты заработной платы работникам бюджетной сферы;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недопущение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</a:p>
          <a:p>
            <a:pPr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Запланированный бюджет муниципального образования Билибинский муниципальный район на 2022 год по расходным статьям составит 3 019 628,3 тыс. рублей. Информация  о планируемых 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07503" y="1203598"/>
            <a:ext cx="892899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653081"/>
              </p:ext>
            </p:extLst>
          </p:nvPr>
        </p:nvGraphicFramePr>
        <p:xfrm>
          <a:off x="1115616" y="1923678"/>
          <a:ext cx="6912768" cy="2990932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221 897,8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Times New Roman"/>
                        </a:rPr>
                        <a:t>15 352,7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486 907,9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758 315,9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Times New Roman"/>
                        </a:rPr>
                        <a:t>1 076 </a:t>
                      </a:r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059,9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Times New Roman"/>
                        </a:rPr>
                        <a:t>169 </a:t>
                      </a:r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612,0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72 438,9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Times New Roman"/>
                        </a:rPr>
                        <a:t>31 086,7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effectLst/>
                          <a:latin typeface="Times New Roman"/>
                        </a:rPr>
                        <a:t>4 697,3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(муниципального) долга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трансферты общего характера бюджетам бюджетной системы Российской Федерации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183 220,2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3 019 628,3</a:t>
                      </a:r>
                      <a:endParaRPr lang="ru-RU" sz="2800" b="1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5412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87574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7942842"/>
              </p:ext>
            </p:extLst>
          </p:nvPr>
        </p:nvGraphicFramePr>
        <p:xfrm>
          <a:off x="490773" y="1419622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279271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51520" y="482188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3" y="1563638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91,6%.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год, предусмотренные в рамках муниципальных программ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804603"/>
              </p:ext>
            </p:extLst>
          </p:nvPr>
        </p:nvGraphicFramePr>
        <p:xfrm>
          <a:off x="461961" y="1392959"/>
          <a:ext cx="8352928" cy="3312861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2 764 488,9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 образования Билибинский муниципальный район на 2016-2023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499 081,6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 на 2016-2023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1 281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392,2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 на 2016-2023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66 709,3</a:t>
                      </a: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 на 2016-2023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445 447,1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 на 2016-2022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249 144,6</a:t>
                      </a: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2016-2022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166 696,0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  на 2016-2022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31 446,8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 на 2017-2022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6 246,2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 на 2018-2023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18 325,1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района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470625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2022 год (тыс.руб.)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effectLst/>
                          <a:latin typeface="Times New Roman"/>
                        </a:rPr>
                        <a:t>2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784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/>
                        </a:rPr>
                        <a:t> 776,4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  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3 019 628,3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-234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851,9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203598"/>
            <a:ext cx="8929687" cy="1323439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безвозмездными поступлениями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41805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812636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2022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310 457,7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2 474 318,7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2 784 776,4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33631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9812652"/>
              </p:ext>
            </p:extLst>
          </p:nvPr>
        </p:nvGraphicFramePr>
        <p:xfrm>
          <a:off x="872331" y="1925638"/>
          <a:ext cx="7588102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2250" y="1347614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86147"/>
              </p:ext>
            </p:extLst>
          </p:nvPr>
        </p:nvGraphicFramePr>
        <p:xfrm>
          <a:off x="1331640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249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880,6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3 555,3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18 148,7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633,9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1 083,7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273 302,2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335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3578404"/>
              </p:ext>
            </p:extLst>
          </p:nvPr>
        </p:nvGraphicFramePr>
        <p:xfrm>
          <a:off x="1115616" y="987574"/>
          <a:ext cx="6778523" cy="3735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635646"/>
            <a:ext cx="892899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–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91,4%.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6,6%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составит 37 155,5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11510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19622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544840"/>
              </p:ext>
            </p:extLst>
          </p:nvPr>
        </p:nvGraphicFramePr>
        <p:xfrm>
          <a:off x="899592" y="2427734"/>
          <a:ext cx="7344816" cy="1533071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25 828,2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9 770,4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1 456,9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37 155,5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1" name="Диаграмма" r:id="rId4" imgW="2554445" imgH="1463167" progId="Excel.Chart.8">
                  <p:embed/>
                </p:oleObj>
              </mc:Choice>
              <mc:Fallback>
                <p:oleObj name="Диаграмма" r:id="rId4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9268" y="54457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РАЙОНА НА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6851835"/>
              </p:ext>
            </p:extLst>
          </p:nvPr>
        </p:nvGraphicFramePr>
        <p:xfrm>
          <a:off x="43833" y="915566"/>
          <a:ext cx="9102725" cy="4131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21266</TotalTime>
  <Words>823</Words>
  <Application>Microsoft Office PowerPoint</Application>
  <PresentationFormat>Экран (16:9)</PresentationFormat>
  <Paragraphs>182</Paragraphs>
  <Slides>17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Рамина Р. Чмиль</cp:lastModifiedBy>
  <cp:revision>2156</cp:revision>
  <cp:lastPrinted>2021-12-01T21:51:07Z</cp:lastPrinted>
  <dcterms:created xsi:type="dcterms:W3CDTF">2013-10-29T07:14:12Z</dcterms:created>
  <dcterms:modified xsi:type="dcterms:W3CDTF">2022-08-30T05:01:02Z</dcterms:modified>
</cp:coreProperties>
</file>