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90" d="100"/>
          <a:sy n="90" d="100"/>
        </p:scale>
        <p:origin x="-3114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0.10808763508977608"/>
                  <c:y val="-6.01162844301753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1756423411282557E-2"/>
                  <c:y val="0.332003604602625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5077280194704812E-2"/>
                  <c:y val="3.44208607220194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9.894061213388925</c:v>
                </c:pt>
                <c:pt idx="1">
                  <c:v>1.3181020423229401</c:v>
                </c:pt>
                <c:pt idx="2">
                  <c:v>88.787836744288128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278900.09999999998</c:v>
                </c:pt>
                <c:pt idx="1">
                  <c:v>37155.5</c:v>
                </c:pt>
                <c:pt idx="2" formatCode="0.00">
                  <c:v>2502808.1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49575369101313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 </a:t>
                    </a:r>
                    <a:r>
                      <a:rPr lang="ru-RU" sz="1400" dirty="0" smtClean="0"/>
                      <a:t>90,7%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</a:t>
                    </a:r>
                    <a:r>
                      <a:rPr lang="ru-RU" sz="1400" dirty="0" smtClean="0"/>
                      <a:t>7,4%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 1,3</a:t>
                    </a:r>
                    <a:r>
                      <a:rPr lang="ru-RU" sz="14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0,4%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0.90667697860273255</c:v>
                </c:pt>
                <c:pt idx="1">
                  <c:v>7.4416968656518936E-2</c:v>
                </c:pt>
                <c:pt idx="2">
                  <c:v>1.2747575207036498E-2</c:v>
                </c:pt>
                <c:pt idx="3">
                  <c:v>3.8856206935745088E-3</c:v>
                </c:pt>
                <c:pt idx="4">
                  <c:v>2.2728568401373822E-3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252872.3</c:v>
                </c:pt>
                <c:pt idx="1">
                  <c:v>20754.900000000001</c:v>
                </c:pt>
                <c:pt idx="2">
                  <c:v>3555.3</c:v>
                </c:pt>
                <c:pt idx="3">
                  <c:v>1083.7</c:v>
                </c:pt>
                <c:pt idx="4">
                  <c:v>633.9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6818919609237892E-2"/>
                  <c:y val="-2.1438973275947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26,3%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4.9726537932322568E-2"/>
                  <c:y val="-3.626270353919010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69,5%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6880011205435735"/>
                  <c:y val="4.27099818699793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3,9%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0,3%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0.26295972332494516</c:v>
                </c:pt>
                <c:pt idx="1">
                  <c:v>0.69513800110347057</c:v>
                </c:pt>
                <c:pt idx="2">
                  <c:v>2.6913915840185167E-3</c:v>
                </c:pt>
                <c:pt idx="3">
                  <c:v>3.9210883987565774E-2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9770.4</c:v>
                </c:pt>
                <c:pt idx="1">
                  <c:v>25828.2</c:v>
                </c:pt>
                <c:pt idx="2">
                  <c:v>100</c:v>
                </c:pt>
                <c:pt idx="3">
                  <c:v>1456.9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598 </a:t>
                    </a:r>
                    <a:r>
                      <a:rPr lang="en-US" dirty="0" smtClean="0"/>
                      <a:t>835,4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732</a:t>
                    </a:r>
                    <a:r>
                      <a:rPr lang="ru-RU" baseline="0" dirty="0" smtClean="0"/>
                      <a:t> 401,8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598835.4</c:v>
                </c:pt>
                <c:pt idx="1">
                  <c:v>732401.8</c:v>
                </c:pt>
                <c:pt idx="2">
                  <c:v>820848.1</c:v>
                </c:pt>
                <c:pt idx="3">
                  <c:v>326673.90000000002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825216"/>
        <c:axId val="42826752"/>
        <c:axId val="0"/>
      </c:bar3DChart>
      <c:catAx>
        <c:axId val="4282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2826752"/>
        <c:crosses val="autoZero"/>
        <c:auto val="1"/>
        <c:lblAlgn val="ctr"/>
        <c:lblOffset val="100"/>
        <c:noMultiLvlLbl val="0"/>
      </c:catAx>
      <c:valAx>
        <c:axId val="42826752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282521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9874826859667447"/>
                  <c:y val="0.1334759588172497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dirty="0" smtClean="0"/>
                      <a:t>7,4%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1273805647174241"/>
                  <c:y val="-8.029977144576673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0,4%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627592878318212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dirty="0" smtClean="0"/>
                      <a:t>16,1%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3763064392154612E-2"/>
                  <c:y val="-0.1510687597171372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dirty="0" smtClean="0"/>
                      <a:t>25,2%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4.8878192759187374E-2"/>
                  <c:y val="1.72884440400363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dirty="0" smtClean="0"/>
                      <a:t>35,4%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4458056363931736E-2"/>
                  <c:y val="-0.2552817522013570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dirty="0" smtClean="0"/>
                      <a:t>5,6%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5071055836884348"/>
                  <c:y val="-0.1715638411440608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2,4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6768670304298192"/>
                  <c:y val="0.1300303067212139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12107192273304082"/>
                  <c:y val="-7.428686063923538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dirty="0"/>
                      <a:t>Обслуживание государственного (муниципального) долга
</a:t>
                    </a:r>
                    <a:r>
                      <a:rPr lang="ru-RU" dirty="0" smtClean="0"/>
                      <a:t>0,1%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6,1%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7.4674602965646195E-2</c:v>
                </c:pt>
                <c:pt idx="1">
                  <c:v>3.6299713044659434E-3</c:v>
                </c:pt>
                <c:pt idx="2">
                  <c:v>0.16219244516417969</c:v>
                </c:pt>
                <c:pt idx="3">
                  <c:v>0.25289575099920897</c:v>
                </c:pt>
                <c:pt idx="5">
                  <c:v>0.3542650795640564</c:v>
                </c:pt>
                <c:pt idx="6">
                  <c:v>5.5542827891372736E-2</c:v>
                </c:pt>
                <c:pt idx="7">
                  <c:v>0</c:v>
                </c:pt>
                <c:pt idx="8">
                  <c:v>2.3981375344842203E-2</c:v>
                </c:pt>
                <c:pt idx="9">
                  <c:v>1.0671164007545432E-2</c:v>
                </c:pt>
                <c:pt idx="10">
                  <c:v>1.5382244502402257E-3</c:v>
                </c:pt>
                <c:pt idx="11">
                  <c:v>1.2771326838687926E-5</c:v>
                </c:pt>
                <c:pt idx="12">
                  <c:v>6.0595786981603658E-2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сентябрь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2022 год составляет 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478 759,2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568829"/>
              </p:ext>
            </p:extLst>
          </p:nvPr>
        </p:nvGraphicFramePr>
        <p:xfrm>
          <a:off x="82758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На 2022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2022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января 2022 года составляет 0,0 тыс. рублей. 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2022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2022 год по расходным статьям составит 3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053 715,6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рублей. Информация 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100849"/>
              </p:ext>
            </p:extLst>
          </p:nvPr>
        </p:nvGraphicFramePr>
        <p:xfrm>
          <a:off x="1115616" y="1923678"/>
          <a:ext cx="6912768" cy="299093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228 035,0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11 084,9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495 289,6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772 271,7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1 081 824,8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169 612,0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73 232,3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32 586,7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4 697,3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185 042,3</a:t>
                      </a:r>
                      <a:endParaRPr lang="ru-RU" sz="1200" b="0" i="0" u="none" strike="noStrike" dirty="0" smtClean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3 053 715,6</a:t>
                      </a:r>
                      <a:endParaRPr lang="ru-RU" sz="28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962881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91,4%.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720123"/>
              </p:ext>
            </p:extLst>
          </p:nvPr>
        </p:nvGraphicFramePr>
        <p:xfrm>
          <a:off x="461961" y="1392959"/>
          <a:ext cx="8352928" cy="3312861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2 790 081,1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 образования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499 867,2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1 288 657,1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 на 2016-2023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66 395,1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457 003,0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259 822,9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166 696,0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  на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2016-2023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31 446,8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 на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2017-2022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2 228,4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 на 2018-2023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17 964,6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 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71644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818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863,7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  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3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053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715,6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-234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851,9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безвозмездными поступлениями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406803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316 055,6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502 808,1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818 863,7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9702166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2250" y="1347614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729177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252 872,3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3 555,3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20 754,9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633,9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1 083,7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278 900,1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700004"/>
              </p:ext>
            </p:extLst>
          </p:nvPr>
        </p:nvGraphicFramePr>
        <p:xfrm>
          <a:off x="1105845" y="987574"/>
          <a:ext cx="6778523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635646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90,7%.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7,4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37 155,5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544840"/>
              </p:ext>
            </p:extLst>
          </p:nvPr>
        </p:nvGraphicFramePr>
        <p:xfrm>
          <a:off x="899592" y="2427734"/>
          <a:ext cx="7344816" cy="1533071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25 828,2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9 770,4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1 456,9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37 155,5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6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РАЙОНА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469516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21326</TotalTime>
  <Words>823</Words>
  <Application>Microsoft Office PowerPoint</Application>
  <PresentationFormat>Экран (16:9)</PresentationFormat>
  <Paragraphs>182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Рамина Р. Чмиль</cp:lastModifiedBy>
  <cp:revision>2173</cp:revision>
  <cp:lastPrinted>2021-12-01T21:51:07Z</cp:lastPrinted>
  <dcterms:created xsi:type="dcterms:W3CDTF">2013-10-29T07:14:12Z</dcterms:created>
  <dcterms:modified xsi:type="dcterms:W3CDTF">2022-10-17T23:57:36Z</dcterms:modified>
</cp:coreProperties>
</file>