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4"/>
  </p:notesMasterIdLst>
  <p:handoutMasterIdLst>
    <p:handoutMasterId r:id="rId15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  <p:sldId id="534" r:id="rId13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7986512420659906"/>
          <c:w val="0.7862573651859126"/>
          <c:h val="0.7621398002312553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6.7861476256389427E-2"/>
                  <c:y val="-0.13229674695348559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4,7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3.9993577803852182E-2"/>
                  <c:y val="5.559000739486628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0,0 %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7.2009144601854924E-2"/>
                  <c:y val="-7.785985875868549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95,3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4.6976072348175597</c:v>
                </c:pt>
                <c:pt idx="1">
                  <c:v>0</c:v>
                </c:pt>
                <c:pt idx="2">
                  <c:v>95.302392765182447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149.6</c:v>
                </c:pt>
                <c:pt idx="1">
                  <c:v>0</c:v>
                </c:pt>
                <c:pt idx="2" formatCode="0.00">
                  <c:v>3035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032414343180371"/>
          <c:y val="0.16250884499914794"/>
          <c:w val="0.64932480073691379"/>
          <c:h val="0.6526126146343447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-1.139381462073167E-2"/>
                  <c:y val="-6.2722736992159661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</a:t>
                    </a:r>
                    <a:r>
                      <a:rPr lang="ru-RU" sz="1400" dirty="0" smtClean="0"/>
                      <a:t>физических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лиц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54,9 %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6.1802951699495734E-2"/>
                  <c:y val="1.2544547398431931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Налоги </a:t>
                    </a:r>
                    <a:r>
                      <a:rPr lang="ru-RU" sz="1400" dirty="0"/>
                      <a:t>на </a:t>
                    </a:r>
                    <a:r>
                      <a:rPr lang="ru-RU" sz="1400" dirty="0" smtClean="0"/>
                      <a:t>имущество</a:t>
                    </a:r>
                  </a:p>
                  <a:p>
                    <a:r>
                      <a:rPr lang="ru-RU" sz="1400" dirty="0" smtClean="0"/>
                      <a:t>40,1 %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4863971386066502"/>
                  <c:y val="0.122427643800405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Государственная пошлина</a:t>
                    </a:r>
                  </a:p>
                  <a:p>
                    <a:r>
                      <a:rPr lang="ru-RU" sz="1400" dirty="0" smtClean="0"/>
                      <a:t>5,0 %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Земельный налог(16,8 </a:t>
                    </a:r>
                    <a:r>
                      <a:rPr lang="ru-RU" sz="1400" baseline="0" dirty="0" err="1">
                        <a:latin typeface="Times New Roman" pitchFamily="18" charset="0"/>
                      </a:rPr>
                      <a:t>тыс.руб</a:t>
                    </a:r>
                    <a:r>
                      <a:rPr lang="ru-RU" sz="1400" baseline="0" dirty="0" smtClean="0">
                        <a:latin typeface="Times New Roman" pitchFamily="18" charset="0"/>
                      </a:rPr>
                      <a:t>):6,3%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(82,2 тыс.руб)</c:v>
                </c:pt>
                <c:pt idx="1">
                  <c:v>Налоги на имущество (60,0 тыс.руб)</c:v>
                </c:pt>
                <c:pt idx="2">
                  <c:v>Государственная пошлина (7,4 тыс.руб)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0.54946524064171132</c:v>
                </c:pt>
                <c:pt idx="1">
                  <c:v>0.40106951871657753</c:v>
                </c:pt>
                <c:pt idx="2">
                  <c:v>4.9465240641711233E-2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(82,2 тыс.руб)</c:v>
                </c:pt>
                <c:pt idx="1">
                  <c:v>Налоги на имущество (60,0 тыс.руб)</c:v>
                </c:pt>
                <c:pt idx="2">
                  <c:v>Государственная пошлина (7,4 тыс.руб)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82.2</c:v>
                </c:pt>
                <c:pt idx="1">
                  <c:v>60</c:v>
                </c:pt>
                <c:pt idx="2">
                  <c:v>7.4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506100663028213"/>
          <c:y val="9.2340028924955797E-2"/>
          <c:w val="0.19409621552719342"/>
          <c:h val="0.6273137286410627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layout>
                <c:manualLayout>
                  <c:x val="2.862555061757073E-2"/>
                  <c:y val="-5.442176870748299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0309406536251363E-2"/>
                  <c:y val="6.530569393111575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1786991430764419E-2"/>
                  <c:y val="2.721088435374149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Дотации</c:v>
                </c:pt>
                <c:pt idx="1">
                  <c:v>Субвенции</c:v>
                </c:pt>
                <c:pt idx="2">
                  <c:v>Иные межбюджетные трансферты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2810.3</c:v>
                </c:pt>
                <c:pt idx="1">
                  <c:v>133.5</c:v>
                </c:pt>
                <c:pt idx="2">
                  <c:v>91.2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30"/>
      </c:pieChart>
    </c:plotArea>
    <c:legend>
      <c:legendPos val="r"/>
      <c:layout/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4130996037027266E-2"/>
          <c:y val="0.1164695177434031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0.21197611843286923"/>
                  <c:y val="6.064267444276472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вопросы; </a:t>
                    </a:r>
                    <a:r>
                      <a:rPr lang="ru-RU" dirty="0" smtClean="0"/>
                      <a:t>80,6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1080649088485608E-2"/>
                  <c:y val="-0.12397813330658508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Национальная </a:t>
                    </a:r>
                    <a:r>
                      <a:rPr lang="ru-RU" dirty="0"/>
                      <a:t>оборона; </a:t>
                    </a:r>
                    <a:r>
                      <a:rPr lang="ru-RU" dirty="0" smtClean="0"/>
                      <a:t>4,2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3564565080924007E-2"/>
                  <c:y val="-0.11855186891447486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хозяйство; </a:t>
                    </a:r>
                    <a:r>
                      <a:rPr lang="ru-RU" dirty="0" smtClean="0"/>
                      <a:t>15,2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0.8065041669277524</c:v>
                </c:pt>
                <c:pt idx="1">
                  <c:v>4.182592894291623E-2</c:v>
                </c:pt>
                <c:pt idx="2">
                  <c:v>0.15166990412933143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Илирней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346475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июль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проекту решения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сельское поселение Илирней «О бюджете сельского поселения Илирней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79511" y="1491630"/>
            <a:ext cx="878497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об исполнении бюджета сельского поселения Илирней на 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бюджета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0778580"/>
              </p:ext>
            </p:extLst>
          </p:nvPr>
        </p:nvGraphicFramePr>
        <p:xfrm>
          <a:off x="1115615" y="2283718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2 574,2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133,5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484,1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3 191,8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707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7837542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 имущественных отношений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Администрации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Илирней на 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9707475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2023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184,6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3 </a:t>
                      </a:r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191,8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-7,2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684883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2023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149,6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3 035,0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3 184,6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203598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8742871"/>
              </p:ext>
            </p:extLst>
          </p:nvPr>
        </p:nvGraphicFramePr>
        <p:xfrm>
          <a:off x="872331" y="1840751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0" y="1131590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1745583"/>
              </p:ext>
            </p:extLst>
          </p:nvPr>
        </p:nvGraphicFramePr>
        <p:xfrm>
          <a:off x="1079612" y="2283718"/>
          <a:ext cx="6984776" cy="1391866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149,6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3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4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5955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2023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9880115"/>
              </p:ext>
            </p:extLst>
          </p:nvPr>
        </p:nvGraphicFramePr>
        <p:xfrm>
          <a:off x="626221" y="737072"/>
          <a:ext cx="7868492" cy="4277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19622"/>
            <a:ext cx="8928992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(54,9 %) и налоги на имущество  (40,1 %).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2023 год составляет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3 035,0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2023 год представлена 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0433196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275606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2023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Илирней на 2023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3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191,8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20522</TotalTime>
  <Words>369</Words>
  <Application>Microsoft Office PowerPoint</Application>
  <PresentationFormat>Экран (16:9)</PresentationFormat>
  <Paragraphs>98</Paragraphs>
  <Slides>12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2086</cp:revision>
  <cp:lastPrinted>2020-06-07T00:25:00Z</cp:lastPrinted>
  <dcterms:created xsi:type="dcterms:W3CDTF">2013-10-29T07:14:12Z</dcterms:created>
  <dcterms:modified xsi:type="dcterms:W3CDTF">2023-10-10T05:44:29Z</dcterms:modified>
</cp:coreProperties>
</file>