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40" r:id="rId8"/>
    <p:sldId id="536" r:id="rId9"/>
    <p:sldId id="539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 varScale="1">
        <p:scale>
          <a:sx n="92" d="100"/>
          <a:sy n="92" d="100"/>
        </p:scale>
        <p:origin x="-108" y="-110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4583448203153263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4338201606684275"/>
                  <c:y val="-9.618769536705527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b="1" dirty="0" smtClean="0"/>
                      <a:t>78,0</a:t>
                    </a:r>
                    <a:r>
                      <a:rPr lang="ru-RU" b="1" baseline="0" dirty="0" smtClean="0"/>
                      <a:t> </a:t>
                    </a:r>
                    <a:r>
                      <a:rPr lang="ru-RU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3298514002198578"/>
                  <c:y val="6.540763284959759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b="1" dirty="0" smtClean="0"/>
                      <a:t>8,1 </a:t>
                    </a:r>
                    <a:r>
                      <a:rPr lang="ru-RU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3301744020884024E-2"/>
                  <c:y val="4.466320370766453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b="1" dirty="0" smtClean="0"/>
                      <a:t>13,9</a:t>
                    </a:r>
                    <a:r>
                      <a:rPr lang="ru-RU" b="1" baseline="0" dirty="0" smtClean="0"/>
                      <a:t> </a:t>
                    </a:r>
                    <a:r>
                      <a:rPr lang="ru-RU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78.011205845342772</c:v>
                </c:pt>
                <c:pt idx="1">
                  <c:v>8.1423098547669852</c:v>
                </c:pt>
                <c:pt idx="2">
                  <c:v>13.846484299890227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128205.8</c:v>
                </c:pt>
                <c:pt idx="1">
                  <c:v>13381.3</c:v>
                </c:pt>
                <c:pt idx="2" formatCode="0.00">
                  <c:v>22755.7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</a:t>
                    </a:r>
                    <a:r>
                      <a:rPr lang="ru-RU" sz="1300" dirty="0" smtClean="0"/>
                      <a:t>122</a:t>
                    </a:r>
                    <a:r>
                      <a:rPr lang="ru-RU" sz="1300" baseline="0" dirty="0" smtClean="0"/>
                      <a:t> 223,5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 smtClean="0"/>
                      <a:t>тыс. руб.):</a:t>
                    </a:r>
                  </a:p>
                  <a:p>
                    <a:r>
                      <a:rPr lang="ru-RU" sz="1300" b="1" dirty="0" smtClean="0"/>
                      <a:t>95,3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(914,6 тыс. руб):</a:t>
                    </a:r>
                  </a:p>
                  <a:p>
                    <a:r>
                      <a:rPr lang="ru-RU" sz="1300" b="1" baseline="0" dirty="0" smtClean="0"/>
                      <a:t>0,7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</a:p>
                  <a:p>
                    <a:r>
                      <a:rPr lang="ru-RU" dirty="0" smtClean="0"/>
                      <a:t>(5 </a:t>
                    </a:r>
                    <a:r>
                      <a:rPr lang="ru-RU" dirty="0"/>
                      <a:t>067,7 тыс</a:t>
                    </a:r>
                    <a:r>
                      <a:rPr lang="ru-RU" dirty="0" smtClean="0"/>
                      <a:t>. руб):</a:t>
                    </a:r>
                  </a:p>
                  <a:p>
                    <a:r>
                      <a:rPr lang="ru-RU" b="1" dirty="0" smtClean="0"/>
                      <a:t>4,0 %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(122 223,5 тыс.руб)</c:v>
                </c:pt>
                <c:pt idx="1">
                  <c:v>Налоги на совокупный доход (914,6 тыс. руб.)</c:v>
                </c:pt>
                <c:pt idx="2">
                  <c:v>Налоги на имущество (5 067,7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0.95333830450728441</c:v>
                </c:pt>
                <c:pt idx="1">
                  <c:v>7.1338426186646781E-3</c:v>
                </c:pt>
                <c:pt idx="2">
                  <c:v>3.9527852874050938E-2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(122 223,5 тыс.руб)</c:v>
                </c:pt>
                <c:pt idx="1">
                  <c:v>Налоги на совокупный доход (914,6 тыс. руб.)</c:v>
                </c:pt>
                <c:pt idx="2">
                  <c:v>Налоги на имущество (5 067,7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122223.5</c:v>
                </c:pt>
                <c:pt idx="1">
                  <c:v>914.6</c:v>
                </c:pt>
                <c:pt idx="2">
                  <c:v>5067.7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39,9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52,3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7,5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0,3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5341.3</c:v>
                </c:pt>
                <c:pt idx="1">
                  <c:v>7000</c:v>
                </c:pt>
                <c:pt idx="2">
                  <c:v>1000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4,0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dirty="0" smtClean="0"/>
                      <a:t>0,9 %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5014E-2"/>
                  <c:y val="2.90156405608534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dirty="0" smtClean="0"/>
                      <a:t>14,6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13,1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86168277334242"/>
                  <c:y val="0.1403090855681256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67,4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4.0253699113330689E-2</c:v>
                </c:pt>
                <c:pt idx="1">
                  <c:v>8.7983227791720801E-3</c:v>
                </c:pt>
                <c:pt idx="2">
                  <c:v>0.14597330759545282</c:v>
                </c:pt>
                <c:pt idx="3">
                  <c:v>0.1310431077891856</c:v>
                </c:pt>
                <c:pt idx="4">
                  <c:v>0.67393156272285881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203848" y="467677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сентябрь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год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200 379,1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814031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8 066,0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1 763,0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29 250,0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135 041,8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26 258,3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200 379,1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0677825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068299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164 342,8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200 379,1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-36 036,3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831502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141 587,1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22 755,7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164 342,8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8993922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695881"/>
              </p:ext>
            </p:extLst>
          </p:nvPr>
        </p:nvGraphicFramePr>
        <p:xfrm>
          <a:off x="1331640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122 223,5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5 067,7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128 205,8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2964264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07504" y="1707654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(95,3 %).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поступлений бюджета городского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13,9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870242"/>
      </p:ext>
    </p:extLst>
  </p:cSld>
  <p:clrMapOvr>
    <a:masterClrMapping/>
  </p:clrMapOvr>
  <p:transition spd="slow" advClick="0" advTm="2000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669013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12 341,3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13 381,3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52518405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20997</TotalTime>
  <Words>499</Words>
  <Application>Microsoft Office PowerPoint</Application>
  <PresentationFormat>Экран (16:9)</PresentationFormat>
  <Paragraphs>121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2168</cp:revision>
  <cp:lastPrinted>2020-06-07T00:25:00Z</cp:lastPrinted>
  <dcterms:created xsi:type="dcterms:W3CDTF">2013-10-29T07:14:12Z</dcterms:created>
  <dcterms:modified xsi:type="dcterms:W3CDTF">2023-10-10T07:04:07Z</dcterms:modified>
</cp:coreProperties>
</file>