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4"/>
  </p:notesMasterIdLst>
  <p:handoutMasterIdLst>
    <p:handoutMasterId r:id="rId15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  <p:sldId id="534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90" d="100"/>
          <a:sy n="90" d="100"/>
        </p:scale>
        <p:origin x="-2976" y="-1170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5580497003216229"/>
          <c:w val="0.76222818852172991"/>
          <c:h val="0.742089671752558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0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5.2414148400843429E-2"/>
                  <c:y val="-0.150295447326260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10,5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9178285949364658E-2"/>
                  <c:y val="6.361037453639997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0,0 %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4.1017453182973937E-2"/>
                  <c:y val="1.838075793906157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89,5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10.527926909673166</c:v>
                </c:pt>
                <c:pt idx="1">
                  <c:v>0</c:v>
                </c:pt>
                <c:pt idx="2">
                  <c:v>89.47207309032683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447.1</c:v>
                </c:pt>
                <c:pt idx="1">
                  <c:v>0</c:v>
                </c:pt>
                <c:pt idx="2" formatCode="0.00">
                  <c:v>3799.7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368347756191761"/>
          <c:y val="0.18246614397719174"/>
          <c:w val="0.67772757951873996"/>
          <c:h val="0.6830070546242303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5.7189706065450097E-2"/>
                  <c:y val="-1.425516749821809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лиц </a:t>
                    </a:r>
                    <a:r>
                      <a:rPr lang="ru-RU" sz="1400" dirty="0" smtClean="0"/>
                      <a:t>76,7 %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7.230683181176939E-2"/>
                  <c:y val="4.355234334328939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имущество</a:t>
                    </a:r>
                  </a:p>
                  <a:p>
                    <a:r>
                      <a:rPr lang="ru-RU" sz="1400" dirty="0" smtClean="0"/>
                      <a:t>16,5 %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3.8142428329055553E-2"/>
                  <c:y val="0.1150042743524129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совокупный доход 6,8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 1,2%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(342,9 тыс.руб)</c:v>
                </c:pt>
                <c:pt idx="1">
                  <c:v>Налоги на имущество (74,0 тыс.руб)</c:v>
                </c:pt>
                <c:pt idx="2">
                  <c:v>Налоги на совокупный доход (30,2 тыс. руб.)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0.76694251845224781</c:v>
                </c:pt>
                <c:pt idx="1">
                  <c:v>0.16551107134869159</c:v>
                </c:pt>
                <c:pt idx="2">
                  <c:v>6.7546410199060616E-2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(342,9 тыс.руб)</c:v>
                </c:pt>
                <c:pt idx="1">
                  <c:v>Налоги на имущество (74,0 тыс.руб)</c:v>
                </c:pt>
                <c:pt idx="2">
                  <c:v>Налоги на совокупный доход (30,2 тыс. руб.)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342.9</c:v>
                </c:pt>
                <c:pt idx="1">
                  <c:v>74</c:v>
                </c:pt>
                <c:pt idx="2">
                  <c:v>30.2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301329729086143"/>
          <c:y val="0.16308842514413982"/>
          <c:w val="0.23282490165684794"/>
          <c:h val="0.5865715357008944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Дотации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3435.1</c:v>
                </c:pt>
                <c:pt idx="1">
                  <c:v>267</c:v>
                </c:pt>
                <c:pt idx="2">
                  <c:v>97.6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00"/>
      </c:pieChart>
    </c:plotArea>
    <c:legend>
      <c:legendPos val="r"/>
      <c:layout/>
      <c:overlay val="0"/>
      <c:spPr>
        <a:noFill/>
      </c:spPr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200567146340259"/>
          <c:y val="0.14194722474977253"/>
          <c:w val="0.75962146980274048"/>
          <c:h val="0.737456098242496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7222635981114883E-2"/>
                  <c:y val="-1.57904465763435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Общегосударственные вопросы;</a:t>
                    </a:r>
                  </a:p>
                  <a:p>
                    <a:r>
                      <a:rPr lang="ru-RU" sz="1400" dirty="0" smtClean="0"/>
                      <a:t>80,2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3234369303274595E-2"/>
                  <c:y val="-0.21133027161413739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Национальная оборона;</a:t>
                    </a:r>
                  </a:p>
                  <a:p>
                    <a:r>
                      <a:rPr lang="ru-RU" sz="1400" dirty="0" smtClean="0"/>
                      <a:t>6,1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3564565080924007E-2"/>
                  <c:y val="-0.11855186891447486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Жилищно-коммунальное </a:t>
                    </a:r>
                    <a:r>
                      <a:rPr lang="ru-RU" sz="1400" dirty="0" smtClean="0"/>
                      <a:t>хозяйство;</a:t>
                    </a:r>
                  </a:p>
                  <a:p>
                    <a:r>
                      <a:rPr lang="ru-RU" sz="1400" dirty="0" smtClean="0"/>
                      <a:t>13,7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0.80171411638667922</c:v>
                </c:pt>
                <c:pt idx="1">
                  <c:v>6.086024936746371E-2</c:v>
                </c:pt>
                <c:pt idx="2">
                  <c:v>0.13742563424585719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Островное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июнь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сельское поселение Островное «О бюджете сельского поселения Островное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8" y="34714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79511" y="1203598"/>
            <a:ext cx="878497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Островное на 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872035"/>
              </p:ext>
            </p:extLst>
          </p:nvPr>
        </p:nvGraphicFramePr>
        <p:xfrm>
          <a:off x="1115615" y="221171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3 517,2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267,0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602,9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4 387,1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703186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713233"/>
              </p:ext>
            </p:extLst>
          </p:nvPr>
        </p:nvGraphicFramePr>
        <p:xfrm>
          <a:off x="-108520" y="1620614"/>
          <a:ext cx="9361040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отношений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Островное на 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островное 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504626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2023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246,8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</a:t>
                      </a:r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387,1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-140,3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от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6333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737741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2023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447,1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799,7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4 246,8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131590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7550250"/>
              </p:ext>
            </p:extLst>
          </p:nvPr>
        </p:nvGraphicFramePr>
        <p:xfrm>
          <a:off x="872331" y="1851670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3" y="1275606"/>
            <a:ext cx="89289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350067"/>
              </p:ext>
            </p:extLst>
          </p:nvPr>
        </p:nvGraphicFramePr>
        <p:xfrm>
          <a:off x="1331640" y="2283718"/>
          <a:ext cx="6984776" cy="139481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342,9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447,1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56659" y="232090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47783"/>
              </p:ext>
            </p:extLst>
          </p:nvPr>
        </p:nvGraphicFramePr>
        <p:xfrm>
          <a:off x="539750" y="627534"/>
          <a:ext cx="8045450" cy="4277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1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(76,7 %).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островное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 составляет 3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799,7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1754249"/>
              </p:ext>
            </p:extLst>
          </p:nvPr>
        </p:nvGraphicFramePr>
        <p:xfrm>
          <a:off x="395536" y="2427734"/>
          <a:ext cx="8280921" cy="2715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339502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островное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rgbClr val="FF0000"/>
                </a:solidFill>
              </a:rPr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на 2023 год остаются: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Островное на 2023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4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387,1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20761</TotalTime>
  <Words>370</Words>
  <Application>Microsoft Office PowerPoint</Application>
  <PresentationFormat>Экран (16:9)</PresentationFormat>
  <Paragraphs>97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2117</cp:revision>
  <cp:lastPrinted>2020-06-07T00:25:00Z</cp:lastPrinted>
  <dcterms:created xsi:type="dcterms:W3CDTF">2013-10-29T07:14:12Z</dcterms:created>
  <dcterms:modified xsi:type="dcterms:W3CDTF">2023-10-10T05:31:46Z</dcterms:modified>
</cp:coreProperties>
</file>