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4"/>
  </p:notesMasterIdLst>
  <p:handoutMasterIdLst>
    <p:handoutMasterId r:id="rId15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37" r:id="rId9"/>
    <p:sldId id="527" r:id="rId10"/>
    <p:sldId id="528" r:id="rId11"/>
    <p:sldId id="535" r:id="rId12"/>
    <p:sldId id="534" r:id="rId13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587" autoAdjust="0"/>
    <p:restoredTop sz="95137" autoAdjust="0"/>
  </p:normalViewPr>
  <p:slideViewPr>
    <p:cSldViewPr>
      <p:cViewPr>
        <p:scale>
          <a:sx n="90" d="100"/>
          <a:sy n="90" d="100"/>
        </p:scale>
        <p:origin x="-2976" y="-1170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29785718668"/>
          <c:y val="7.1594430421633673E-2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2.4822490876886556E-2"/>
                  <c:y val="-7.9859503855623914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15,7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1.798809569180378E-2"/>
                  <c:y val="0.19193119680006265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Неналоговые поступления
</a:t>
                    </a:r>
                    <a:r>
                      <a:rPr lang="ru-RU" dirty="0" smtClean="0"/>
                      <a:t>0,0 %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3.8938618562903871E-2"/>
                  <c:y val="4.244091211349825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Безвозмездные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84,3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15.703063470587045</c:v>
                </c:pt>
                <c:pt idx="1">
                  <c:v>0</c:v>
                </c:pt>
                <c:pt idx="2">
                  <c:v>84.296936529412946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777.6</c:v>
                </c:pt>
                <c:pt idx="1">
                  <c:v>0</c:v>
                </c:pt>
                <c:pt idx="2" formatCode="0.00">
                  <c:v>4174.3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546805655075962"/>
          <c:y val="5.4243164634550103E-2"/>
          <c:w val="0.70749372606391281"/>
          <c:h val="0.7135474721661462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Pt>
            <c:idx val="2"/>
            <c:bubble3D val="0"/>
            <c:explosion val="9"/>
          </c:dPt>
          <c:dLbls>
            <c:dLbl>
              <c:idx val="0"/>
              <c:layout>
                <c:manualLayout>
                  <c:x val="-2.0241421193452395E-2"/>
                  <c:y val="1.886621746408251E-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/>
                      <a:t>Госпошлина</a:t>
                    </a:r>
                  </a:p>
                  <a:p>
                    <a:r>
                      <a:rPr lang="ru-RU" sz="1600" dirty="0" smtClean="0"/>
                      <a:t>1,3 %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14210274313287063"/>
                  <c:y val="1.6208016420255301E-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/>
                      <a:t>Налог </a:t>
                    </a:r>
                    <a:r>
                      <a:rPr lang="ru-RU" sz="1600" dirty="0"/>
                      <a:t>на доходы физических лиц </a:t>
                    </a:r>
                    <a:r>
                      <a:rPr lang="ru-RU" sz="1600" dirty="0" smtClean="0"/>
                      <a:t>61,9 %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-6.550234986216931E-2"/>
                  <c:y val="7.16569404661445E-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/>
                      <a:t>Налоги на </a:t>
                    </a:r>
                    <a:r>
                      <a:rPr lang="ru-RU" sz="1600" dirty="0" smtClean="0"/>
                      <a:t>имущество</a:t>
                    </a:r>
                  </a:p>
                  <a:p>
                    <a:r>
                      <a:rPr lang="ru-RU" sz="1600" dirty="0" smtClean="0"/>
                      <a:t>23,9 %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4.9125633453377629E-2"/>
                  <c:y val="7.8671011055098911E-2"/>
                </c:manualLayout>
              </c:layout>
              <c:tx>
                <c:rich>
                  <a:bodyPr/>
                  <a:lstStyle/>
                  <a:p>
                    <a:pPr marL="0" marR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600" b="0" i="0" u="none" strike="noStrike" kern="1200" baseline="0">
                        <a:solidFill>
                          <a:prstClr val="black"/>
                        </a:solidFill>
                        <a:latin typeface="Times New Roman" pitchFamily="18" charset="0"/>
                        <a:ea typeface="+mn-ea"/>
                        <a:cs typeface="+mn-cs"/>
                      </a:defRPr>
                    </a:pPr>
                    <a:r>
                      <a:rPr lang="ru-RU" sz="1600" dirty="0" smtClean="0">
                        <a:effectLst/>
                      </a:rPr>
                      <a:t>Налог на совокупный доход</a:t>
                    </a:r>
                    <a:endParaRPr lang="ru-RU" sz="1600" baseline="0" dirty="0" smtClean="0">
                      <a:effectLst/>
                    </a:endParaRPr>
                  </a:p>
                  <a:p>
                    <a:pPr marL="0" marR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600" b="0" i="0" u="none" strike="noStrike" kern="1200" baseline="0">
                        <a:solidFill>
                          <a:prstClr val="black"/>
                        </a:solidFill>
                        <a:latin typeface="Times New Roman" pitchFamily="18" charset="0"/>
                        <a:ea typeface="+mn-ea"/>
                        <a:cs typeface="+mn-cs"/>
                      </a:defRPr>
                    </a:pPr>
                    <a:r>
                      <a:rPr lang="ru-RU" sz="1600" dirty="0" smtClean="0">
                        <a:effectLst/>
                      </a:rPr>
                      <a:t>12,9 %</a:t>
                    </a:r>
                    <a:endParaRPr lang="ru-RU" sz="1400" dirty="0" smtClean="0">
                      <a:effectLst/>
                    </a:endParaRP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/>
                      <a:t>Земельный налог </a:t>
                    </a:r>
                    <a:r>
                      <a:rPr lang="ru-RU" sz="1600" dirty="0" smtClean="0"/>
                      <a:t>(118,0 </a:t>
                    </a:r>
                    <a:r>
                      <a:rPr lang="ru-RU" sz="1600" dirty="0" err="1"/>
                      <a:t>тыс.руб</a:t>
                    </a:r>
                    <a:r>
                      <a:rPr lang="ru-RU" sz="1600" dirty="0"/>
                      <a:t>):0,1%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6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Лист1!$A$2:$A$5</c:f>
              <c:strCache>
                <c:ptCount val="4"/>
                <c:pt idx="0">
                  <c:v>Налог на совокупный доход (100,0 тыс. руб.)</c:v>
                </c:pt>
                <c:pt idx="1">
                  <c:v>Налог на доходы физических лиц (481,5 тыс.руб)</c:v>
                </c:pt>
                <c:pt idx="2">
                  <c:v>Налоги на имущество (186,1 тыс.руб)</c:v>
                </c:pt>
                <c:pt idx="3">
                  <c:v>Государственная пошлина (10,0 тыс.руб)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0.12860082304526749</c:v>
                </c:pt>
                <c:pt idx="1">
                  <c:v>0.61921296296296291</c:v>
                </c:pt>
                <c:pt idx="2">
                  <c:v>0.23932613168724279</c:v>
                </c:pt>
                <c:pt idx="3">
                  <c:v>1.2860082304526749E-2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Налог на совокупный доход (100,0 тыс. руб.)</c:v>
                </c:pt>
                <c:pt idx="1">
                  <c:v>Налог на доходы физических лиц (481,5 тыс.руб)</c:v>
                </c:pt>
                <c:pt idx="2">
                  <c:v>Налоги на имущество (186,1 тыс.руб)</c:v>
                </c:pt>
                <c:pt idx="3">
                  <c:v>Государственная пошлина (10,0 тыс.руб)</c:v>
                </c:pt>
              </c:strCache>
            </c:strRef>
          </c:cat>
          <c:val>
            <c:numRef>
              <c:f>Лист1!$C$2:$C$5</c:f>
              <c:numCache>
                <c:formatCode>0.0</c:formatCode>
                <c:ptCount val="4"/>
                <c:pt idx="0">
                  <c:v>100</c:v>
                </c:pt>
                <c:pt idx="1">
                  <c:v>481.5</c:v>
                </c:pt>
                <c:pt idx="2">
                  <c:v>186.1</c:v>
                </c:pt>
                <c:pt idx="3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1805102235887703"/>
          <c:y val="0.12621045142142476"/>
          <c:w val="0.18742612182230003"/>
          <c:h val="0.52792262414274194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explosion val="15"/>
          <c:dPt>
            <c:idx val="0"/>
            <c:bubble3D val="0"/>
          </c:dPt>
          <c:dLbls>
            <c:dLbl>
              <c:idx val="0"/>
              <c:layout>
                <c:manualLayout>
                  <c:x val="-5.2378689655103387E-2"/>
                  <c:y val="2.8234322321642132E-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/>
                      <a:t>3 539,5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915653015530807E-2"/>
                  <c:y val="4.4754854404001013E-3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/>
                      <a:t>400,4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8144065073850656E-2"/>
                  <c:y val="-1.9080016393667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0515677560418939E-3"/>
                  <c:y val="-0.157823129251700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Дотации</c:v>
                </c:pt>
                <c:pt idx="1">
                  <c:v>Субвенции</c:v>
                </c:pt>
                <c:pt idx="2">
                  <c:v>Иные межбюджетные трансферты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3539.5</c:v>
                </c:pt>
                <c:pt idx="1">
                  <c:v>400.4</c:v>
                </c:pt>
                <c:pt idx="2">
                  <c:v>234.4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0643577140077529"/>
          <c:y val="0.22418446611863702"/>
          <c:w val="0.26973054045046047"/>
          <c:h val="0.58295911344509832"/>
        </c:manualLayout>
      </c:layout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8201166536066475E-2"/>
          <c:y val="0.13466787989080983"/>
          <c:w val="0.80180358565869381"/>
          <c:h val="0.7774924949667916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4.0286220091512961E-2"/>
                  <c:y val="4.2444312295357986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Общегосударственные </a:t>
                    </a:r>
                    <a:r>
                      <a:rPr lang="ru-RU" sz="1200" dirty="0" smtClean="0"/>
                      <a:t>вопросы</a:t>
                    </a:r>
                    <a:endParaRPr lang="ru-RU" sz="1200" baseline="0" dirty="0" smtClean="0"/>
                  </a:p>
                  <a:p>
                    <a:r>
                      <a:rPr lang="ru-RU" sz="1200" baseline="0" dirty="0" smtClean="0"/>
                      <a:t>68,9 </a:t>
                    </a:r>
                    <a:r>
                      <a:rPr lang="ru-RU" sz="12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6479147446040231E-2"/>
                  <c:y val="4.3446798449556893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Национальная </a:t>
                    </a:r>
                    <a:r>
                      <a:rPr lang="ru-RU" sz="1200" dirty="0" smtClean="0"/>
                      <a:t>оборона</a:t>
                    </a:r>
                    <a:endParaRPr lang="ru-RU" sz="1200" baseline="0" dirty="0" smtClean="0"/>
                  </a:p>
                  <a:p>
                    <a:r>
                      <a:rPr lang="ru-RU" sz="1200" baseline="0" dirty="0" smtClean="0"/>
                      <a:t>8,0 </a:t>
                    </a:r>
                    <a:r>
                      <a:rPr lang="ru-RU" sz="12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5452491976838929E-2"/>
                  <c:y val="-1.6641040888997156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Жилищно-коммунальное </a:t>
                    </a:r>
                    <a:r>
                      <a:rPr lang="ru-RU" sz="1200" dirty="0" smtClean="0"/>
                      <a:t>хозяйство</a:t>
                    </a:r>
                  </a:p>
                  <a:p>
                    <a:r>
                      <a:rPr lang="ru-RU" sz="1200" dirty="0" smtClean="0"/>
                      <a:t>23,1</a:t>
                    </a:r>
                    <a:r>
                      <a:rPr lang="ru-RU" sz="1200" baseline="0" dirty="0" smtClean="0"/>
                      <a:t> </a:t>
                    </a:r>
                    <a:r>
                      <a:rPr lang="ru-RU" sz="12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Жилищно-коммунальное хозяйство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0.6886298192289233</c:v>
                </c:pt>
                <c:pt idx="1">
                  <c:v>8.0067189249720033E-2</c:v>
                </c:pt>
                <c:pt idx="2">
                  <c:v>0.23130299152135658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1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Сельское поселение </a:t>
            </a:r>
            <a:r>
              <a:rPr lang="ru-RU" sz="36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Омолон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3347244" y="4683125"/>
            <a:ext cx="24495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июнь 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к проекту решения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Совета депутатов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сельское поселение Омолон «О бюджете сельского поселения Омолон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год»</a:t>
            </a:r>
          </a:p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ГРАЖДАН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8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251519" y="1495698"/>
            <a:ext cx="8640961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Информация  об исполнении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Омолон на 2023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по разделам и подразделам классификации расходов 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7713857"/>
              </p:ext>
            </p:extLst>
          </p:nvPr>
        </p:nvGraphicFramePr>
        <p:xfrm>
          <a:off x="1083718" y="2571750"/>
          <a:ext cx="6912768" cy="1100849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3 443,7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оборона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400,4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1 156,7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5 000,8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9813" y="339502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 eaLnBrk="0" hangingPunct="0">
              <a:defRPr/>
            </a:pP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256229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2023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0362761"/>
              </p:ext>
            </p:extLst>
          </p:nvPr>
        </p:nvGraphicFramePr>
        <p:xfrm>
          <a:off x="658019" y="1443038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6"/>
          <p:cNvSpPr txBox="1">
            <a:spLocks noChangeArrowheads="1"/>
          </p:cNvSpPr>
          <p:nvPr/>
        </p:nvSpPr>
        <p:spPr bwMode="auto">
          <a:xfrm>
            <a:off x="642938" y="1071563"/>
            <a:ext cx="77152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9" name="TextBox 8"/>
          <p:cNvSpPr txBox="1">
            <a:spLocks noChangeArrowheads="1"/>
          </p:cNvSpPr>
          <p:nvPr/>
        </p:nvSpPr>
        <p:spPr bwMode="auto">
          <a:xfrm>
            <a:off x="842416" y="1448366"/>
            <a:ext cx="7834039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Подготовлено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Управлением финансов, экономики и имущественных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отношений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Администрации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муниципального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образования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муниципальный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район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сельского поселения Омолон на 2023 год 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3175982"/>
              </p:ext>
            </p:extLst>
          </p:nvPr>
        </p:nvGraphicFramePr>
        <p:xfrm>
          <a:off x="1475656" y="2211710"/>
          <a:ext cx="6192688" cy="2330449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2023 год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4 951,9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5 000,8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-48,9</a:t>
                      </a:r>
                    </a:p>
                  </a:txBody>
                  <a:tcPr marL="9525" marR="9525" marT="71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сельского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411510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5980135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2023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777,6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4 174,3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4 951,9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4" y="1275606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414917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7050466"/>
              </p:ext>
            </p:extLst>
          </p:nvPr>
        </p:nvGraphicFramePr>
        <p:xfrm>
          <a:off x="708843" y="1921937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11510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79512" y="1275606"/>
            <a:ext cx="878497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5851693"/>
              </p:ext>
            </p:extLst>
          </p:nvPr>
        </p:nvGraphicFramePr>
        <p:xfrm>
          <a:off x="1331640" y="2283718"/>
          <a:ext cx="6984776" cy="1626487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481,5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совокупный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доход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186,1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777,6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17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18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63987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</a:t>
            </a:r>
            <a:r>
              <a:rPr lang="ru-RU" sz="6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2023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8485308"/>
              </p:ext>
            </p:extLst>
          </p:nvPr>
        </p:nvGraphicFramePr>
        <p:xfrm>
          <a:off x="807417" y="771550"/>
          <a:ext cx="7529165" cy="4122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79512" y="1419622"/>
            <a:ext cx="8784976" cy="216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структуре ожидаемых поступлений по налоговым доходам составят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(61,9 %) и налоги на имущество (23,9 %).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0,0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985833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Ожидаемый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2023 год составляет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4 174,3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2023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0098876"/>
              </p:ext>
            </p:extLst>
          </p:nvPr>
        </p:nvGraphicFramePr>
        <p:xfrm>
          <a:off x="575556" y="2221186"/>
          <a:ext cx="7992888" cy="28376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62392" y="339502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491630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на 2023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 algn="just"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 Запланированный бюджет сельского поселения Омолон на 2023 год по расходным статьям составит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5 000,8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тыс. рублей. Информация  о планируемых объемах бюджета сельского поселения по разделам классификации расходов бюджета представлена в таблице и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21451</TotalTime>
  <Words>372</Words>
  <Application>Microsoft Office PowerPoint</Application>
  <PresentationFormat>Экран (16:9)</PresentationFormat>
  <Paragraphs>105</Paragraphs>
  <Slides>12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2116</cp:revision>
  <cp:lastPrinted>2020-06-07T00:25:00Z</cp:lastPrinted>
  <dcterms:created xsi:type="dcterms:W3CDTF">2013-10-29T07:14:12Z</dcterms:created>
  <dcterms:modified xsi:type="dcterms:W3CDTF">2023-10-10T05:07:01Z</dcterms:modified>
</cp:coreProperties>
</file>