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4"/>
  </p:notesMasterIdLst>
  <p:handoutMasterIdLst>
    <p:handoutMasterId r:id="rId15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37" r:id="rId9"/>
    <p:sldId id="527" r:id="rId10"/>
    <p:sldId id="528" r:id="rId11"/>
    <p:sldId id="535" r:id="rId12"/>
    <p:sldId id="534" r:id="rId13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95137" autoAdjust="0"/>
  </p:normalViewPr>
  <p:slideViewPr>
    <p:cSldViewPr>
      <p:cViewPr>
        <p:scale>
          <a:sx n="100" d="100"/>
          <a:sy n="100" d="100"/>
        </p:scale>
        <p:origin x="-2676" y="-1002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8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1081788491300567E-2"/>
          <c:y val="0.11169468737902825"/>
          <c:w val="0.8291666666666665"/>
          <c:h val="0.806250000000000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Pt>
            <c:idx val="2"/>
            <c:bubble3D val="0"/>
            <c:explosion val="23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5.0744483338018384E-2"/>
                  <c:y val="-0.19244713238957747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Налоговые поступления
</a:t>
                    </a:r>
                    <a:r>
                      <a:rPr lang="ru-RU" dirty="0" smtClean="0"/>
                      <a:t>11,3 %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2.938192392765664E-2"/>
                  <c:y val="2.35101175790054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Неналоговые поступления
</a:t>
                    </a:r>
                    <a:r>
                      <a:rPr lang="ru-RU" dirty="0" smtClean="0"/>
                      <a:t>0,0 %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6.1806912866963028E-2"/>
                  <c:y val="6.2490724842140757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Безвозмездные поступления
</a:t>
                    </a:r>
                    <a:r>
                      <a:rPr lang="ru-RU" dirty="0" smtClean="0"/>
                      <a:t>88,7 %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11.282808771730487</c:v>
                </c:pt>
                <c:pt idx="1">
                  <c:v>0</c:v>
                </c:pt>
                <c:pt idx="2">
                  <c:v>88.717191228269527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397.2</c:v>
                </c:pt>
                <c:pt idx="1">
                  <c:v>0</c:v>
                </c:pt>
                <c:pt idx="2" formatCode="0.00">
                  <c:v>3123.2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8895818371371284"/>
          <c:y val="0.20242337847469707"/>
          <c:w val="0.63631814186228475"/>
          <c:h val="0.6430925856292197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Pt>
            <c:idx val="2"/>
            <c:bubble3D val="0"/>
            <c:explosion val="9"/>
          </c:dPt>
          <c:dPt>
            <c:idx val="3"/>
            <c:bubble3D val="0"/>
            <c:explosion val="25"/>
          </c:dPt>
          <c:dLbls>
            <c:dLbl>
              <c:idx val="0"/>
              <c:layout>
                <c:manualLayout>
                  <c:x val="-1.3019759994328996E-2"/>
                  <c:y val="7.1275837491090566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 на доходы физических лиц </a:t>
                    </a:r>
                    <a:r>
                      <a:rPr lang="ru-RU" sz="1400" dirty="0" smtClean="0"/>
                      <a:t>(298,7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тыс. руб):</a:t>
                    </a:r>
                    <a:r>
                      <a:rPr lang="ru-RU" sz="1400" baseline="0" dirty="0" smtClean="0"/>
                      <a:t> 75,2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0.11001662777915111"/>
                  <c:y val="-0.12182466143977191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Налоги на совокупный </a:t>
                    </a:r>
                    <a:r>
                      <a:rPr lang="ru-RU" sz="1400" dirty="0" smtClean="0"/>
                      <a:t>доход</a:t>
                    </a:r>
                  </a:p>
                  <a:p>
                    <a:r>
                      <a:rPr lang="ru-RU" sz="1400" dirty="0" smtClean="0"/>
                      <a:t>(20,0 тыс. руб):</a:t>
                    </a:r>
                    <a:endParaRPr lang="ru-RU" sz="1400" baseline="0" dirty="0" smtClean="0"/>
                  </a:p>
                  <a:p>
                    <a:r>
                      <a:rPr lang="ru-RU" sz="1400" dirty="0" smtClean="0"/>
                      <a:t>5,0 %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6.9171754488528234E-2"/>
                  <c:y val="9.6702342000550001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Государственная пошлина</a:t>
                    </a:r>
                  </a:p>
                  <a:p>
                    <a:r>
                      <a:rPr lang="ru-RU" sz="1400" dirty="0" smtClean="0"/>
                      <a:t>(11,0 </a:t>
                    </a:r>
                    <a:r>
                      <a:rPr lang="ru-RU" sz="1400" dirty="0"/>
                      <a:t>тыс</a:t>
                    </a:r>
                    <a:r>
                      <a:rPr lang="ru-RU" sz="1400" dirty="0" smtClean="0"/>
                      <a:t>. руб):</a:t>
                    </a:r>
                    <a:endParaRPr lang="ru-RU" sz="1400" baseline="0" dirty="0" smtClean="0"/>
                  </a:p>
                  <a:p>
                    <a:r>
                      <a:rPr lang="ru-RU" sz="1400" dirty="0" smtClean="0"/>
                      <a:t>2,8 %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4.4255928922131295E-2"/>
                  <c:y val="9.6935138987883113E-2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Налог на имущество</a:t>
                    </a:r>
                  </a:p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(67,5 тыс. руб):</a:t>
                    </a:r>
                  </a:p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17,0 %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Земельный налог </a:t>
                    </a:r>
                    <a:r>
                      <a:rPr lang="ru-RU" sz="1400" dirty="0" smtClean="0"/>
                      <a:t>(118,0 </a:t>
                    </a:r>
                    <a:r>
                      <a:rPr lang="ru-RU" sz="1400" dirty="0" err="1"/>
                      <a:t>тыс.руб</a:t>
                    </a:r>
                    <a:r>
                      <a:rPr lang="ru-RU" sz="1400" dirty="0"/>
                      <a:t>):0,1%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Лист1!$A$2:$A$5</c:f>
              <c:strCache>
                <c:ptCount val="4"/>
                <c:pt idx="0">
                  <c:v>Налог на доходы физических лиц (298,7 тыс.руб)</c:v>
                </c:pt>
                <c:pt idx="1">
                  <c:v>Налоги на совокупный доход (20,0 тыс.руб)</c:v>
                </c:pt>
                <c:pt idx="2">
                  <c:v>Государственная пошлина (11,0 тыс.руб)</c:v>
                </c:pt>
                <c:pt idx="3">
                  <c:v>Налог на имущество (67,5 тыс.руб)</c:v>
                </c:pt>
              </c:strCache>
            </c:strRef>
          </c:cat>
          <c:val>
            <c:numRef>
              <c:f>Лист1!$B$2:$B$5</c:f>
              <c:numCache>
                <c:formatCode>0.0%</c:formatCode>
                <c:ptCount val="4"/>
                <c:pt idx="0">
                  <c:v>0.7520140986908358</c:v>
                </c:pt>
                <c:pt idx="1">
                  <c:v>5.0352467270896276E-2</c:v>
                </c:pt>
                <c:pt idx="2">
                  <c:v>2.769385699899295E-2</c:v>
                </c:pt>
                <c:pt idx="3">
                  <c:v>0.16993957703927492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Налог на доходы физических лиц (298,7 тыс.руб)</c:v>
                </c:pt>
                <c:pt idx="1">
                  <c:v>Налоги на совокупный доход (20,0 тыс.руб)</c:v>
                </c:pt>
                <c:pt idx="2">
                  <c:v>Государственная пошлина (11,0 тыс.руб)</c:v>
                </c:pt>
                <c:pt idx="3">
                  <c:v>Налог на имущество (67,5 тыс.руб)</c:v>
                </c:pt>
              </c:strCache>
            </c:strRef>
          </c:cat>
          <c:val>
            <c:numRef>
              <c:f>Лист1!$C$2:$C$5</c:f>
              <c:numCache>
                <c:formatCode>0.0</c:formatCode>
                <c:ptCount val="4"/>
                <c:pt idx="0">
                  <c:v>298.7</c:v>
                </c:pt>
                <c:pt idx="1">
                  <c:v>20</c:v>
                </c:pt>
                <c:pt idx="2">
                  <c:v>11</c:v>
                </c:pt>
                <c:pt idx="3">
                  <c:v>67.5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1975946582256426"/>
          <c:y val="0"/>
          <c:w val="0.34460641724119961"/>
          <c:h val="1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explosion val="31"/>
          <c:dPt>
            <c:idx val="0"/>
            <c:bubble3D val="0"/>
            <c:explosion val="10"/>
            <c:spPr>
              <a:effectLst>
                <a:glow>
                  <a:srgbClr val="4F81BD">
                    <a:alpha val="40000"/>
                  </a:srgbClr>
                </a:glow>
                <a:softEdge rad="0"/>
              </a:effectLst>
            </c:spPr>
          </c:dPt>
          <c:dPt>
            <c:idx val="1"/>
            <c:bubble3D val="0"/>
          </c:dPt>
          <c:dLbls>
            <c:numFmt formatCode="#,##0.0" sourceLinked="0"/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Дотации</c:v>
                </c:pt>
                <c:pt idx="1">
                  <c:v>Субвенции</c:v>
                </c:pt>
                <c:pt idx="2">
                  <c:v>Иные межбюджетные трансферты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2843.1</c:v>
                </c:pt>
                <c:pt idx="1">
                  <c:v>267</c:v>
                </c:pt>
                <c:pt idx="2">
                  <c:v>13.1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72"/>
      </c:pieChart>
    </c:plotArea>
    <c:legend>
      <c:legendPos val="r"/>
      <c:layout>
        <c:manualLayout>
          <c:xMode val="edge"/>
          <c:yMode val="edge"/>
          <c:x val="0.70910049875281966"/>
          <c:y val="0.17464841894004612"/>
          <c:w val="0.28079636573509659"/>
          <c:h val="0.65070274642890247"/>
        </c:manualLayout>
      </c:layout>
      <c:overlay val="0"/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35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8201166536066475E-2"/>
          <c:y val="5.4595086442220199E-2"/>
          <c:w val="0.83911859414373813"/>
          <c:h val="0.8138893166102102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2.5202472878636865E-2"/>
                  <c:y val="1.3326932859507212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Общегосударственные вопросы; </a:t>
                    </a:r>
                    <a:r>
                      <a:rPr lang="ru-RU" dirty="0" smtClean="0"/>
                      <a:t>77,8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6.4325427231251245E-2"/>
                  <c:y val="-4.0265667428514111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Национальная </a:t>
                    </a:r>
                    <a:r>
                      <a:rPr lang="ru-RU" dirty="0"/>
                      <a:t>оборона; </a:t>
                    </a:r>
                    <a:r>
                      <a:rPr lang="ru-RU" dirty="0" smtClean="0"/>
                      <a:t>7,0 %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7340674367095804E-2"/>
                  <c:y val="1.6115437799574417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Жилищно-коммунальное хозяйство; </a:t>
                    </a:r>
                    <a:r>
                      <a:rPr lang="ru-RU" dirty="0" smtClean="0"/>
                      <a:t>15,2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573602682281792E-2"/>
                  <c:y val="-0.1902316350583565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0296192035679273"/>
                  <c:y val="1.226082408488747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Жилищно-коммунальное хозяйство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0.77784748908582335</c:v>
                </c:pt>
                <c:pt idx="1">
                  <c:v>6.9798447180613288E-2</c:v>
                </c:pt>
                <c:pt idx="2">
                  <c:v>0.15235406373356336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_____Microsoft_Excel_97-20032.xls"/><Relationship Id="rId5" Type="http://schemas.openxmlformats.org/officeDocument/2006/relationships/image" Target="../media/image1.png"/><Relationship Id="rId4" Type="http://schemas.openxmlformats.org/officeDocument/2006/relationships/oleObject" Target="../embeddings/_____Microsoft_Excel_97-2003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Сельское поселение Анюйск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7413" name="TextBox 5"/>
          <p:cNvSpPr txBox="1">
            <a:spLocks noChangeArrowheads="1"/>
          </p:cNvSpPr>
          <p:nvPr/>
        </p:nvSpPr>
        <p:spPr bwMode="auto">
          <a:xfrm>
            <a:off x="3347244" y="4683125"/>
            <a:ext cx="24495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июнь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b="1" kern="0" dirty="0">
                <a:latin typeface="Times New Roman" pitchFamily="18" charset="0"/>
                <a:cs typeface="Times New Roman" pitchFamily="18" charset="0"/>
              </a:rPr>
              <a:t>к проекту решения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Совета депутатов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 сельское поселение Анюйск «О бюджете сельского поселения Анюйск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2023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год»</a:t>
            </a:r>
          </a:p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ГРАЖДАН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43324" y="195486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анюйск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2023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7505" y="1203598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Информация  об исполнении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сельского поселения Анюйск на 2023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по разделам и подразделам классификации расходов бюджета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8060068"/>
              </p:ext>
            </p:extLst>
          </p:nvPr>
        </p:nvGraphicFramePr>
        <p:xfrm>
          <a:off x="1115616" y="2211710"/>
          <a:ext cx="6912768" cy="1100849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744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2 975,5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оборона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267,0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582,8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3 825,3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059582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2023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8515502"/>
              </p:ext>
            </p:extLst>
          </p:nvPr>
        </p:nvGraphicFramePr>
        <p:xfrm>
          <a:off x="658019" y="1440895"/>
          <a:ext cx="7827962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27584" y="195486"/>
            <a:ext cx="7488832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 бюджете сельского поселения Анюйск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Box 6"/>
          <p:cNvSpPr txBox="1">
            <a:spLocks noChangeArrowheads="1"/>
          </p:cNvSpPr>
          <p:nvPr/>
        </p:nvSpPr>
        <p:spPr bwMode="auto">
          <a:xfrm>
            <a:off x="642938" y="1071563"/>
            <a:ext cx="77152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ru-RU"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19" name="TextBox 8"/>
          <p:cNvSpPr txBox="1">
            <a:spLocks noChangeArrowheads="1"/>
          </p:cNvSpPr>
          <p:nvPr/>
        </p:nvSpPr>
        <p:spPr bwMode="auto">
          <a:xfrm>
            <a:off x="842416" y="1448366"/>
            <a:ext cx="7834039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Подготовлено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Управлением финансов, экономики и имущественных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отношений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Администрации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муниципального образования Билибинский муниципальный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район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539552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сельского поселения Анюйск на 2023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анюйск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2023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5731826"/>
              </p:ext>
            </p:extLst>
          </p:nvPr>
        </p:nvGraphicFramePr>
        <p:xfrm>
          <a:off x="1475656" y="2211710"/>
          <a:ext cx="6192688" cy="2330449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 на 2023 год (тыс.руб.)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  <a:r>
                        <a:rPr kumimoji="0" lang="ru-RU" sz="1400" kern="12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520,4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3 </a:t>
                      </a:r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825,3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-304,9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923330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по налоговым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безвозмездным поступлениям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от других бюджетов бюджетной системы Российской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Анюйск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6498733"/>
              </p:ext>
            </p:extLst>
          </p:nvPr>
        </p:nvGraphicFramePr>
        <p:xfrm>
          <a:off x="464344" y="2643758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2023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397,2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</a:t>
                      </a: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123,2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</a:t>
                      </a: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520,4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13208" y="1203598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24122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Анюйск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2593338"/>
              </p:ext>
            </p:extLst>
          </p:nvPr>
        </p:nvGraphicFramePr>
        <p:xfrm>
          <a:off x="251521" y="1925638"/>
          <a:ext cx="8640959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26624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Анюйск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07504" y="1203598"/>
            <a:ext cx="892899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2379838"/>
              </p:ext>
            </p:extLst>
          </p:nvPr>
        </p:nvGraphicFramePr>
        <p:xfrm>
          <a:off x="1070417" y="2283718"/>
          <a:ext cx="6984776" cy="1632184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298,7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совокупный доход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7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397,2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37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38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08433" y="195486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</a:t>
            </a:r>
            <a:r>
              <a:rPr lang="ru-RU" sz="6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2023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1643813"/>
              </p:ext>
            </p:extLst>
          </p:nvPr>
        </p:nvGraphicFramePr>
        <p:xfrm>
          <a:off x="487363" y="450850"/>
          <a:ext cx="8280721" cy="4454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1" y="482189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Анюйск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07504" y="1563638"/>
            <a:ext cx="8928992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вес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структуре ожидаемых поступлений по налоговым доходам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75,2 %. 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ожидаемых неналоговых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составит 0,0 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83568" y="482189"/>
            <a:ext cx="777686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 бюджете сельского поселения Анюйск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125539"/>
            <a:ext cx="8784976" cy="1338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объем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безвозмездных поступлений из окружного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2023 год составляет 3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123,2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2023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0371261"/>
              </p:ext>
            </p:extLst>
          </p:nvPr>
        </p:nvGraphicFramePr>
        <p:xfrm>
          <a:off x="800893" y="2499742"/>
          <a:ext cx="7542213" cy="24056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16049" y="1275606"/>
            <a:ext cx="8286750" cy="2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сельского поселения на 2023 год остаются: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бюджетной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сферы;</a:t>
            </a: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Запланированный бюджет сельского поселения Анюйск на 2023 год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расходным статьям составит 3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825,3 тыс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. рублей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 Информация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 планируемых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объемах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разделам классификации расходов бюджета представлена в таблице и диаграмме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3568" y="482189"/>
            <a:ext cx="777686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 бюджете сельского поселения Анюйск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20764</TotalTime>
  <Words>393</Words>
  <Application>Microsoft Office PowerPoint</Application>
  <PresentationFormat>Экран (16:9)</PresentationFormat>
  <Paragraphs>96</Paragraphs>
  <Slides>12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М. Р. Вылко</cp:lastModifiedBy>
  <cp:revision>2060</cp:revision>
  <cp:lastPrinted>2020-06-07T00:25:00Z</cp:lastPrinted>
  <dcterms:created xsi:type="dcterms:W3CDTF">2013-10-29T07:14:12Z</dcterms:created>
  <dcterms:modified xsi:type="dcterms:W3CDTF">2023-10-10T04:53:57Z</dcterms:modified>
</cp:coreProperties>
</file>