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114" y="-966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16,5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81,9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16.495328409564877</c:v>
                </c:pt>
                <c:pt idx="1">
                  <c:v>1.5950327233602981</c:v>
                </c:pt>
                <c:pt idx="2">
                  <c:v>81.909638867074833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388129.7</c:v>
                </c:pt>
                <c:pt idx="1">
                  <c:v>37530.6</c:v>
                </c:pt>
                <c:pt idx="2" formatCode="0.00">
                  <c:v>1927307.1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0.89397049491445779</c:v>
                </c:pt>
                <c:pt idx="1">
                  <c:v>9.1672448668576531E-2</c:v>
                </c:pt>
                <c:pt idx="2">
                  <c:v>8.6648870210138534E-3</c:v>
                </c:pt>
                <c:pt idx="3">
                  <c:v>3.5021798125729623E-3</c:v>
                </c:pt>
                <c:pt idx="4">
                  <c:v>2.1899895833789582E-3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346976.5</c:v>
                </c:pt>
                <c:pt idx="1">
                  <c:v>35580.800000000003</c:v>
                </c:pt>
                <c:pt idx="2">
                  <c:v>3363.1</c:v>
                </c:pt>
                <c:pt idx="3">
                  <c:v>1359.3</c:v>
                </c:pt>
                <c:pt idx="4">
                  <c:v>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6818919609237892E-2"/>
                  <c:y val="-2.1438973275947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11,3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0134844236203994"/>
                  <c:y val="8.913745295355243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81,3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6880011205435735"/>
                  <c:y val="4.27099818699793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5,8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0.15027247335275976"/>
                  <c:y val="-6.147410548520857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0.11267605633802816</c:v>
                </c:pt>
                <c:pt idx="1">
                  <c:v>0.81267019445465816</c:v>
                </c:pt>
                <c:pt idx="2">
                  <c:v>1.6594458921520037E-2</c:v>
                </c:pt>
                <c:pt idx="3">
                  <c:v>5.8059290285793451E-2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4228.8</c:v>
                </c:pt>
                <c:pt idx="1">
                  <c:v>30500</c:v>
                </c:pt>
                <c:pt idx="2">
                  <c:v>622.79999999999995</c:v>
                </c:pt>
                <c:pt idx="3">
                  <c:v>2179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502 960,3</a:t>
                    </a:r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dirty="0" smtClean="0"/>
                      <a:t>277 676,8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502960.3</c:v>
                </c:pt>
                <c:pt idx="1">
                  <c:v>277676.79999999999</c:v>
                </c:pt>
                <c:pt idx="2">
                  <c:v>921155</c:v>
                </c:pt>
                <c:pt idx="3">
                  <c:v>223552.8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692288"/>
        <c:axId val="7693824"/>
        <c:axId val="0"/>
      </c:bar3DChart>
      <c:catAx>
        <c:axId val="7692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693824"/>
        <c:crosses val="autoZero"/>
        <c:auto val="1"/>
        <c:lblAlgn val="ctr"/>
        <c:lblOffset val="100"/>
        <c:noMultiLvlLbl val="0"/>
      </c:catAx>
      <c:valAx>
        <c:axId val="7693824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692288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2095315942974991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9,4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3235549015038859"/>
                  <c:y val="-7.506322856139798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0,6 %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84125852347835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8,9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6210423972986555E-2"/>
                  <c:y val="-0.2420605704541709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25,9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43,9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6,3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4972061098292256E-2"/>
                  <c:y val="0.202328244001346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8.48230201358562E-2"/>
                  <c:y val="7.896025735636548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</a:t>
                    </a:r>
                    <a:r>
                      <a:rPr lang="ru-RU" dirty="0" smtClean="0"/>
                      <a:t>0,9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9.4468052949716136E-2</c:v>
                </c:pt>
                <c:pt idx="1">
                  <c:v>6.3339897182364295E-3</c:v>
                </c:pt>
                <c:pt idx="2">
                  <c:v>8.8830490915781976E-2</c:v>
                </c:pt>
                <c:pt idx="3">
                  <c:v>0.25894901840744067</c:v>
                </c:pt>
                <c:pt idx="5">
                  <c:v>0.43921640229899583</c:v>
                </c:pt>
                <c:pt idx="6">
                  <c:v>6.2794642658871122E-2</c:v>
                </c:pt>
                <c:pt idx="7">
                  <c:v>0</c:v>
                </c:pt>
                <c:pt idx="8">
                  <c:v>2.7236947560148047E-2</c:v>
                </c:pt>
                <c:pt idx="9">
                  <c:v>1.1742306215986272E-2</c:v>
                </c:pt>
                <c:pt idx="10">
                  <c:v>1.8724849048719413E-3</c:v>
                </c:pt>
                <c:pt idx="11">
                  <c:v>1.4841116639723718E-5</c:v>
                </c:pt>
                <c:pt idx="12">
                  <c:v>8.5408232533119733E-3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август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2023 год составляет 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925 344,9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3241698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2023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2023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августа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года составляет 50 000,0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2023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2023 год по расходным статьям составит 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715 429,1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84983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256 521,3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17 199,5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241 212,9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703 157,7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1 192 661,0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170 514,4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73 960,0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31 885,4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5 084,6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23 192,0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2 715 429,1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1091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91,2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636899"/>
              </p:ext>
            </p:extLst>
          </p:nvPr>
        </p:nvGraphicFramePr>
        <p:xfrm>
          <a:off x="461961" y="1392959"/>
          <a:ext cx="8352928" cy="3396337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2 476 510,6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501 352,8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273,3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94 307,7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959,2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115 947,5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702,3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21 271,5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603,3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26 093,0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финансов, экономики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33683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352 967,4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715 429,1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-362 461,7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909732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425 660,3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927 307,1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2 352 967,4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4215809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815269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346 976,5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35 580,8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1 359,3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388 129,7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4777085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(89,4 %).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9,2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37 530,6 тыс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831563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3 728,8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2 179,0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622,8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37 530,6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1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495318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21698</TotalTime>
  <Words>799</Words>
  <Application>Microsoft Office PowerPoint</Application>
  <PresentationFormat>Экран (16:9)</PresentationFormat>
  <Paragraphs>193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2312</cp:revision>
  <cp:lastPrinted>2021-12-01T21:51:07Z</cp:lastPrinted>
  <dcterms:created xsi:type="dcterms:W3CDTF">2013-10-29T07:14:12Z</dcterms:created>
  <dcterms:modified xsi:type="dcterms:W3CDTF">2023-10-10T06:31:14Z</dcterms:modified>
</cp:coreProperties>
</file>