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9"/>
  </p:notesMasterIdLst>
  <p:handoutMasterIdLst>
    <p:handoutMasterId r:id="rId20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25" r:id="rId9"/>
    <p:sldId id="477" r:id="rId10"/>
    <p:sldId id="537" r:id="rId11"/>
    <p:sldId id="536" r:id="rId12"/>
    <p:sldId id="527" r:id="rId13"/>
    <p:sldId id="528" r:id="rId14"/>
    <p:sldId id="538" r:id="rId15"/>
    <p:sldId id="531" r:id="rId16"/>
    <p:sldId id="532" r:id="rId17"/>
    <p:sldId id="534" r:id="rId18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7367" autoAdjust="0"/>
    <p:restoredTop sz="95137" autoAdjust="0"/>
  </p:normalViewPr>
  <p:slideViewPr>
    <p:cSldViewPr>
      <p:cViewPr varScale="1">
        <p:scale>
          <a:sx n="87" d="100"/>
          <a:sy n="87" d="100"/>
        </p:scale>
        <p:origin x="-84" y="-1170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5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2510366887529981E-2"/>
          <c:y val="9.1644558900330964E-2"/>
          <c:w val="0.8291666666666665"/>
          <c:h val="0.806250000000000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Pt>
            <c:idx val="2"/>
            <c:bubble3D val="0"/>
            <c:explosion val="23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8.2982542933661141E-2"/>
                  <c:y val="-6.8136651571709048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Налоговые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15,5 %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2.8367040928021264E-2"/>
                  <c:y val="0.13777406315379995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Неналоговые поступления
</a:t>
                    </a:r>
                    <a:r>
                      <a:rPr lang="ru-RU" dirty="0" smtClean="0"/>
                      <a:t>2,2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1.181916110247332E-2"/>
                  <c:y val="-0.15806037267347461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Безвозмездные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82,3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15.489258209604277</c:v>
                </c:pt>
                <c:pt idx="1">
                  <c:v>2.1716076111666589</c:v>
                </c:pt>
                <c:pt idx="2">
                  <c:v>82.339134179229063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400530.3</c:v>
                </c:pt>
                <c:pt idx="1">
                  <c:v>56154.7</c:v>
                </c:pt>
                <c:pt idx="2" formatCode="0.00">
                  <c:v>2129173.5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0566818303153497"/>
          <c:y val="0.17166692903520128"/>
          <c:w val="0.60040964611236369"/>
          <c:h val="0.604126575148238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dLbl>
              <c:idx val="0"/>
              <c:layout>
                <c:manualLayout>
                  <c:x val="0.11273389865372495"/>
                  <c:y val="5.7801126792539306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 на доходы физических </a:t>
                    </a:r>
                    <a:r>
                      <a:rPr lang="ru-RU" sz="1400" dirty="0" smtClean="0"/>
                      <a:t>лиц:</a:t>
                    </a:r>
                    <a:r>
                      <a:rPr lang="ru-RU" sz="1400" baseline="0" dirty="0" smtClean="0"/>
                      <a:t> 89,3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0.17418671801838478"/>
                  <c:y val="6.8612584479990912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Налоги на совокупный </a:t>
                    </a:r>
                    <a:r>
                      <a:rPr lang="ru-RU" sz="1400" dirty="0" smtClean="0"/>
                      <a:t>доход:</a:t>
                    </a:r>
                  </a:p>
                  <a:p>
                    <a:r>
                      <a:rPr lang="ru-RU" sz="1400" baseline="0" dirty="0" smtClean="0"/>
                      <a:t>9,3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1.2837879287790337E-2"/>
                  <c:y val="0.19214265137861278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Акцизы:</a:t>
                    </a:r>
                  </a:p>
                  <a:p>
                    <a:r>
                      <a:rPr lang="ru-RU" sz="1400" dirty="0" smtClean="0"/>
                      <a:t>0,9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9.5409568524594923E-2"/>
                  <c:y val="4.7198410662722956E-2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Государственная пошлина:</a:t>
                    </a:r>
                  </a:p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0,3 %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0.10724594909614232"/>
                  <c:y val="-0.19678121998155923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Налог на имущество:</a:t>
                    </a:r>
                    <a:endParaRPr lang="ru-RU" sz="1400" baseline="0" dirty="0" smtClean="0"/>
                  </a:p>
                  <a:p>
                    <a:r>
                      <a:rPr lang="ru-RU" sz="1400" dirty="0" smtClean="0"/>
                      <a:t>0,2 %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Лист1!$A$2:$A$6</c:f>
              <c:strCache>
                <c:ptCount val="5"/>
                <c:pt idx="0">
                  <c:v>Налог на доходы физических лиц </c:v>
                </c:pt>
                <c:pt idx="1">
                  <c:v>Налоги на совокупный доход </c:v>
                </c:pt>
                <c:pt idx="2">
                  <c:v>Акцизы </c:v>
                </c:pt>
                <c:pt idx="3">
                  <c:v>Государственная пошлина </c:v>
                </c:pt>
                <c:pt idx="4">
                  <c:v>Налог на имущество</c:v>
                </c:pt>
              </c:strCache>
            </c:strRef>
          </c:cat>
          <c:val>
            <c:numRef>
              <c:f>Лист1!$B$2:$B$6</c:f>
              <c:numCache>
                <c:formatCode>0.000%</c:formatCode>
                <c:ptCount val="5"/>
                <c:pt idx="0">
                  <c:v>0.89286178848391751</c:v>
                </c:pt>
                <c:pt idx="1">
                  <c:v>9.3225656086443398E-2</c:v>
                </c:pt>
                <c:pt idx="2">
                  <c:v>8.3966181834433003E-3</c:v>
                </c:pt>
                <c:pt idx="3">
                  <c:v>3.3937507349631225E-3</c:v>
                </c:pt>
                <c:pt idx="4">
                  <c:v>2.1221865112327331E-3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5"/>
                <c:pt idx="0">
                  <c:v>Налог на доходы физических лиц </c:v>
                </c:pt>
                <c:pt idx="1">
                  <c:v>Налоги на совокупный доход </c:v>
                </c:pt>
                <c:pt idx="2">
                  <c:v>Акцизы </c:v>
                </c:pt>
                <c:pt idx="3">
                  <c:v>Государственная пошлина </c:v>
                </c:pt>
                <c:pt idx="4">
                  <c:v>Налог на имущество</c:v>
                </c:pt>
              </c:strCache>
            </c:strRef>
          </c:cat>
          <c:val>
            <c:numRef>
              <c:f>Лист1!$C$2:$C$6</c:f>
              <c:numCache>
                <c:formatCode>#,##0.00</c:formatCode>
                <c:ptCount val="5"/>
                <c:pt idx="0">
                  <c:v>357618.2</c:v>
                </c:pt>
                <c:pt idx="1">
                  <c:v>37339.699999999997</c:v>
                </c:pt>
                <c:pt idx="2">
                  <c:v>3363.1</c:v>
                </c:pt>
                <c:pt idx="3">
                  <c:v>1359.3</c:v>
                </c:pt>
                <c:pt idx="4">
                  <c:v>850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10"/>
      <c:rAngAx val="0"/>
      <c:perspective val="1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8835447626946875"/>
          <c:y val="7.0431657131322975E-2"/>
          <c:w val="0.60346105149831508"/>
          <c:h val="0.6095668510308224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Столбец2</c:v>
                </c:pt>
              </c:strCache>
            </c:strRef>
          </c:tx>
          <c:explosion val="25"/>
          <c:dPt>
            <c:idx val="0"/>
            <c:bubble3D val="0"/>
            <c:explosion val="12"/>
          </c:dPt>
          <c:dPt>
            <c:idx val="1"/>
            <c:bubble3D val="0"/>
            <c:explosion val="22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5.8214106215446475E-2"/>
                  <c:y val="1.2371542716879499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Прочие</a:t>
                    </a:r>
                  </a:p>
                  <a:p>
                    <a:r>
                      <a:rPr lang="ru-RU" baseline="0" dirty="0" smtClean="0"/>
                      <a:t>16,9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1"/>
              <c:layout>
                <c:manualLayout>
                  <c:x val="0.16413183964142605"/>
                  <c:y val="1.8442231645562576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использования имущества</a:t>
                    </a:r>
                  </a:p>
                  <a:p>
                    <a:r>
                      <a:rPr lang="ru-RU" b="0" baseline="0" dirty="0" smtClean="0"/>
                      <a:t>58,0 </a:t>
                    </a:r>
                    <a:r>
                      <a:rPr lang="ru-RU" b="0" dirty="0" smtClean="0"/>
                      <a:t>%</a:t>
                    </a:r>
                    <a:endParaRPr lang="ru-RU" b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2"/>
              <c:layout>
                <c:manualLayout>
                  <c:x val="6.0463103081769574E-2"/>
                  <c:y val="3.6562571321458508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продажи материальных и нематериальных активов</a:t>
                    </a:r>
                  </a:p>
                  <a:p>
                    <a:r>
                      <a:rPr lang="ru-RU" baseline="0" dirty="0" smtClean="0"/>
                      <a:t>24,0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3"/>
              <c:layout>
                <c:manualLayout>
                  <c:x val="-7.2142133262292338E-2"/>
                  <c:y val="8.2989800380994239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Штрафы, санкции</a:t>
                    </a:r>
                    <a:endParaRPr lang="ru-RU" baseline="0" dirty="0" smtClean="0"/>
                  </a:p>
                  <a:p>
                    <a:r>
                      <a:rPr lang="ru-RU" baseline="0" dirty="0" smtClean="0"/>
                      <a:t>1,1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4"/>
              <c:layout>
                <c:manualLayout>
                  <c:x val="-0.11859086152772934"/>
                  <c:y val="-0.29871977240398295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от оказания платных услуг и компенсации затрат государства           488,3 тыс.руб; 1,8%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dLbl>
              <c:idx val="5"/>
              <c:layout>
                <c:manualLayout>
                  <c:x val="-0.12425531914893617"/>
                  <c:y val="1.505897111367480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; 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; </c:separator>
            <c:showLeaderLines val="1"/>
          </c:dLbls>
          <c:cat>
            <c:strRef>
              <c:f>Лист1!$A$2:$A$6</c:f>
              <c:strCache>
                <c:ptCount val="4"/>
                <c:pt idx="0">
                  <c:v>Прочие</c:v>
                </c:pt>
                <c:pt idx="1">
                  <c:v>Доходы от использования имущества, находящегося в гос. и мун. собственности </c:v>
                </c:pt>
                <c:pt idx="2">
                  <c:v>Штрафы, санкции, возмещение ущерба </c:v>
                </c:pt>
                <c:pt idx="3">
                  <c:v>Доходы от продажи материальных и нематериальных активов </c:v>
                </c:pt>
              </c:strCache>
            </c:strRef>
          </c:cat>
          <c:val>
            <c:numRef>
              <c:f>Лист1!$B$2:$B$5</c:f>
              <c:numCache>
                <c:formatCode>0.000%</c:formatCode>
                <c:ptCount val="4"/>
                <c:pt idx="0">
                  <c:v>0.16842757596425587</c:v>
                </c:pt>
                <c:pt idx="1">
                  <c:v>0.58003871447982092</c:v>
                </c:pt>
                <c:pt idx="2">
                  <c:v>1.1090790263326131E-2</c:v>
                </c:pt>
                <c:pt idx="3">
                  <c:v>0.24044291929259703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4"/>
                <c:pt idx="0">
                  <c:v>Прочие</c:v>
                </c:pt>
                <c:pt idx="1">
                  <c:v>Доходы от использования имущества, находящегося в гос. и мун. собственности </c:v>
                </c:pt>
                <c:pt idx="2">
                  <c:v>Штрафы, санкции, возмещение ущерба </c:v>
                </c:pt>
                <c:pt idx="3">
                  <c:v>Доходы от продажи материальных и нематериальных активов </c:v>
                </c:pt>
              </c:strCache>
            </c:strRef>
          </c:cat>
          <c:val>
            <c:numRef>
              <c:f>Лист1!$C$2:$C$5</c:f>
              <c:numCache>
                <c:formatCode>#,##0.00</c:formatCode>
                <c:ptCount val="4"/>
                <c:pt idx="0">
                  <c:v>9458</c:v>
                </c:pt>
                <c:pt idx="1">
                  <c:v>32571.9</c:v>
                </c:pt>
                <c:pt idx="2">
                  <c:v>622.79999999999995</c:v>
                </c:pt>
                <c:pt idx="3">
                  <c:v>13502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766001172334962"/>
          <c:y val="8.1455675183459211E-2"/>
          <c:w val="0.7730910012750899"/>
          <c:h val="0.4205110075526273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2023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4975578122760522E-2"/>
                  <c:y val="-8.1618850423152686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 dirty="0" smtClean="0"/>
                      <a:t>582 960,3</a:t>
                    </a:r>
                  </a:p>
                </c:rich>
              </c:tx>
              <c:numFmt formatCode="#,##0.0" sourceLinked="0"/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336536637191233E-2"/>
                  <c:y val="-5.9548567882133308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 baseline="0" dirty="0" smtClean="0"/>
                      <a:t>390 409,5</a:t>
                    </a:r>
                    <a:endParaRPr lang="ru-RU" baseline="0" dirty="0"/>
                  </a:p>
                </c:rich>
              </c:tx>
              <c:numFmt formatCode="#,##0.0" sourceLinked="0"/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8231253877343426E-2"/>
                  <c:y val="-8.3786679015460802E-3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1890126942848205E-2"/>
                  <c:y val="-8.91927405385609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Дотации</c:v>
                </c:pt>
                <c:pt idx="1">
                  <c:v>Субсидии</c:v>
                </c:pt>
                <c:pt idx="2">
                  <c:v>Субвенции</c:v>
                </c:pt>
                <c:pt idx="3">
                  <c:v>Иные м-б 
трансферты</c:v>
                </c:pt>
              </c:strCache>
            </c:strRef>
          </c:cat>
          <c:val>
            <c:numRef>
              <c:f>Лист1!$B$2:$B$5</c:f>
              <c:numCache>
                <c:formatCode>#,##0.0</c:formatCode>
                <c:ptCount val="4"/>
                <c:pt idx="0">
                  <c:v>582960.30000000005</c:v>
                </c:pt>
                <c:pt idx="1">
                  <c:v>390409.5</c:v>
                </c:pt>
                <c:pt idx="2">
                  <c:v>920852.8</c:v>
                </c:pt>
                <c:pt idx="3">
                  <c:v>232985.5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4013568"/>
        <c:axId val="34015104"/>
        <c:axId val="0"/>
      </c:bar3DChart>
      <c:catAx>
        <c:axId val="340135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4015104"/>
        <c:crosses val="autoZero"/>
        <c:auto val="1"/>
        <c:lblAlgn val="ctr"/>
        <c:lblOffset val="100"/>
        <c:noMultiLvlLbl val="0"/>
      </c:catAx>
      <c:valAx>
        <c:axId val="34015104"/>
        <c:scaling>
          <c:orientation val="minMax"/>
        </c:scaling>
        <c:delete val="0"/>
        <c:axPos val="l"/>
        <c:majorGridlines/>
        <c:numFmt formatCode="#,##0.0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4013568"/>
        <c:crosses val="autoZero"/>
        <c:crossBetween val="between"/>
      </c:valAx>
      <c:spPr>
        <a:noFill/>
        <a:ln w="25396">
          <a:noFill/>
        </a:ln>
      </c:spPr>
    </c:plotArea>
    <c:legend>
      <c:legendPos val="r"/>
      <c:layout/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321624354636486"/>
          <c:y val="5.8234758871701549E-2"/>
          <c:w val="0.71309032798224647"/>
          <c:h val="0.6901403566592392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7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  <c:explosion val="68"/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</c:dPt>
          <c:dPt>
            <c:idx val="9"/>
            <c:bubble3D val="0"/>
          </c:dPt>
          <c:dLbls>
            <c:dLbl>
              <c:idx val="0"/>
              <c:layout>
                <c:manualLayout>
                  <c:x val="-0.22095315942974991"/>
                  <c:y val="0.1371156312467311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Общегосударственные </a:t>
                    </a:r>
                    <a:r>
                      <a:rPr lang="ru-RU" dirty="0" smtClean="0"/>
                      <a:t>вопросы</a:t>
                    </a:r>
                  </a:p>
                  <a:p>
                    <a:r>
                      <a:rPr lang="ru-RU" baseline="0" dirty="0" smtClean="0"/>
                      <a:t>8,9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23235549015038859"/>
                  <c:y val="-7.5063228561397981E-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Национальная безопасность и правоохранительная </a:t>
                    </a:r>
                    <a:r>
                      <a:rPr lang="ru-RU" dirty="0" smtClean="0"/>
                      <a:t>деятельность</a:t>
                    </a:r>
                  </a:p>
                  <a:p>
                    <a:r>
                      <a:rPr lang="ru-RU" dirty="0" smtClean="0"/>
                      <a:t>0,5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17984125852347835"/>
                  <c:y val="-0.2236773588014874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Национальная </a:t>
                    </a:r>
                    <a:r>
                      <a:rPr lang="ru-RU" dirty="0" smtClean="0"/>
                      <a:t>экономика</a:t>
                    </a:r>
                  </a:p>
                  <a:p>
                    <a:r>
                      <a:rPr lang="ru-RU" baseline="0" dirty="0" smtClean="0"/>
                      <a:t>15,5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5.6210423972986555E-2"/>
                  <c:y val="-0.2420605704541709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Жилищно-коммунальное </a:t>
                    </a:r>
                    <a:r>
                      <a:rPr lang="ru-RU" dirty="0" smtClean="0"/>
                      <a:t>хозяйство</a:t>
                    </a:r>
                  </a:p>
                  <a:p>
                    <a:r>
                      <a:rPr lang="ru-RU" baseline="0" dirty="0" smtClean="0"/>
                      <a:t>23,1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delete val="1"/>
            </c:dLbl>
            <c:dLbl>
              <c:idx val="5"/>
              <c:layout>
                <c:manualLayout>
                  <c:x val="0.18113008661365809"/>
                  <c:y val="6.0964513193812554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Образование</a:t>
                    </a:r>
                  </a:p>
                  <a:p>
                    <a:r>
                      <a:rPr lang="ru-RU" baseline="0" dirty="0" smtClean="0"/>
                      <a:t>41,0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9.6905293432587802E-2"/>
                  <c:y val="-0.28075945920772644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Культура, </a:t>
                    </a:r>
                    <a:r>
                      <a:rPr lang="ru-RU" dirty="0" smtClean="0"/>
                      <a:t>кинематография</a:t>
                    </a:r>
                  </a:p>
                  <a:p>
                    <a:r>
                      <a:rPr lang="ru-RU" baseline="0" dirty="0" smtClean="0"/>
                      <a:t>6,1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delete val="1"/>
            </c:dLbl>
            <c:dLbl>
              <c:idx val="8"/>
              <c:layout>
                <c:manualLayout>
                  <c:x val="0.11336884716287528"/>
                  <c:y val="-0.18612253086198621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Социальная </a:t>
                    </a:r>
                    <a:r>
                      <a:rPr lang="ru-RU" dirty="0" smtClean="0"/>
                      <a:t>политика</a:t>
                    </a:r>
                    <a:r>
                      <a:rPr lang="ru-RU" baseline="0" dirty="0" smtClean="0"/>
                      <a:t> 2,7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272331825698497"/>
                  <c:y val="-8.8350039047666751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Физическая культура и </a:t>
                    </a:r>
                    <a:r>
                      <a:rPr lang="ru-RU" dirty="0" smtClean="0"/>
                      <a:t>спорт</a:t>
                    </a:r>
                  </a:p>
                  <a:p>
                    <a:r>
                      <a:rPr lang="ru-RU" dirty="0" smtClean="0"/>
                      <a:t>1,2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4972061098292256E-2"/>
                  <c:y val="0.20232824400134697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Средства массовой </a:t>
                    </a:r>
                    <a:r>
                      <a:rPr lang="ru-RU" dirty="0" smtClean="0"/>
                      <a:t>информации</a:t>
                    </a:r>
                  </a:p>
                  <a:p>
                    <a:r>
                      <a:rPr lang="ru-RU" dirty="0" smtClean="0"/>
                      <a:t>0,2 %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1"/>
              <c:delete val="1"/>
            </c:dLbl>
            <c:dLbl>
              <c:idx val="12"/>
              <c:layout>
                <c:manualLayout>
                  <c:x val="8.48230201358562E-2"/>
                  <c:y val="7.8960257356365485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Межбюджетные трансферты общего характера бюджетам бюджетной системы Российской </a:t>
                    </a:r>
                    <a:r>
                      <a:rPr lang="ru-RU" dirty="0" smtClean="0"/>
                      <a:t>Федерации </a:t>
                    </a:r>
                    <a:r>
                      <a:rPr lang="ru-RU" dirty="0" smtClean="0"/>
                      <a:t>0,8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Лист1!$A$2:$A$14</c:f>
              <c:strCache>
                <c:ptCount val="13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экономика</c:v>
                </c:pt>
                <c:pt idx="3">
                  <c:v>Жилищно-коммунальное хозяйство</c:v>
                </c:pt>
                <c:pt idx="4">
                  <c:v>Охрана окружающей среды</c:v>
                </c:pt>
                <c:pt idx="5">
                  <c:v>Образование</c:v>
                </c:pt>
                <c:pt idx="6">
                  <c:v>Культура, кинематография</c:v>
                </c:pt>
                <c:pt idx="7">
                  <c:v>Здравоохранение</c:v>
                </c:pt>
                <c:pt idx="8">
                  <c:v>Социальная политика</c:v>
                </c:pt>
                <c:pt idx="9">
                  <c:v>Физическая культура и спорт</c:v>
                </c:pt>
                <c:pt idx="10">
                  <c:v>Средства массовой информации </c:v>
                </c:pt>
                <c:pt idx="11">
                  <c:v>Обслуживание государственного (муниципального) долга
</c:v>
                </c:pt>
                <c:pt idx="12">
                  <c:v>Межбюджетные трансферты общего характера бюджетам бюджетной системы Российской Федерации
</c:v>
                </c:pt>
              </c:strCache>
            </c:strRef>
          </c:cat>
          <c:val>
            <c:numRef>
              <c:f>Лист1!$B$2:$B$14</c:f>
              <c:numCache>
                <c:formatCode>0.0%</c:formatCode>
                <c:ptCount val="13"/>
                <c:pt idx="0">
                  <c:v>8.9275649232400195E-2</c:v>
                </c:pt>
                <c:pt idx="1">
                  <c:v>4.9987786265548763E-3</c:v>
                </c:pt>
                <c:pt idx="2">
                  <c:v>0.15512860509519963</c:v>
                </c:pt>
                <c:pt idx="3">
                  <c:v>0.23102131172862433</c:v>
                </c:pt>
                <c:pt idx="5">
                  <c:v>0.40996775044990019</c:v>
                </c:pt>
                <c:pt idx="6">
                  <c:v>6.0606341197268869E-2</c:v>
                </c:pt>
                <c:pt idx="7">
                  <c:v>0</c:v>
                </c:pt>
                <c:pt idx="8">
                  <c:v>2.6934896691343087E-2</c:v>
                </c:pt>
                <c:pt idx="9">
                  <c:v>1.2437590733869408E-2</c:v>
                </c:pt>
                <c:pt idx="10">
                  <c:v>1.7459433341059766E-3</c:v>
                </c:pt>
                <c:pt idx="11">
                  <c:v>1.6958809290795483E-5</c:v>
                </c:pt>
                <c:pt idx="12">
                  <c:v>7.8661741014425766E-3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94">
          <a:noFill/>
        </a:ln>
      </c:spPr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0.36535</cdr:x>
      <cdr:y>0</cdr:y>
    </cdr:from>
    <cdr:to>
      <cdr:x>0.65302</cdr:x>
      <cdr:y>0.08065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1867867" y="0"/>
          <a:ext cx="1470733" cy="360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  <cdr:relSizeAnchor xmlns:cdr="http://schemas.openxmlformats.org/drawingml/2006/chartDrawing">
    <cdr:from>
      <cdr:x>0.07509</cdr:x>
      <cdr:y>0.54069</cdr:y>
    </cdr:from>
    <cdr:to>
      <cdr:x>0.17555</cdr:x>
      <cdr:y>0.73931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83568" y="248920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4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02.04.2024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02.04.2024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B2DBF25A-FFC8-4373-A483-220A01407FA5}" type="slidenum">
              <a:rPr lang="ru-RU" altLang="ru-RU" smtClean="0">
                <a:solidFill>
                  <a:srgbClr val="000000"/>
                </a:solidFill>
              </a:rPr>
              <a:pPr/>
              <a:t>9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02.04.2024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02.04.2024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02.04.2024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02.04.2024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02.04.2024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02.04.2024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02.04.2024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02.04.2024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02.04.2024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02.04.2024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02.04.2024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02.04.2024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_____Microsoft_Excel_97-20032.xls"/><Relationship Id="rId5" Type="http://schemas.openxmlformats.org/officeDocument/2006/relationships/image" Target="../media/image3.png"/><Relationship Id="rId4" Type="http://schemas.openxmlformats.org/officeDocument/2006/relationships/oleObject" Target="../embeddings/_____Microsoft_Excel_97-2003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chart" Target="../charts/chart3.xml"/><Relationship Id="rId5" Type="http://schemas.openxmlformats.org/officeDocument/2006/relationships/image" Target="../media/image4.png"/><Relationship Id="rId4" Type="http://schemas.openxmlformats.org/officeDocument/2006/relationships/oleObject" Target="../embeddings/_____Microsoft_Excel_97-20033.xls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1" name="Picture 3" descr="C:\Users\Олег\Desktop\бюджет\diletantme_6447582_1941567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25" y="963613"/>
            <a:ext cx="2220913" cy="117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Городской округ Анадырь</a:t>
            </a:r>
          </a:p>
        </p:txBody>
      </p:sp>
      <p:sp>
        <p:nvSpPr>
          <p:cNvPr id="17413" name="TextBox 5"/>
          <p:cNvSpPr txBox="1">
            <a:spLocks noChangeArrowheads="1"/>
          </p:cNvSpPr>
          <p:nvPr/>
        </p:nvSpPr>
        <p:spPr bwMode="auto">
          <a:xfrm>
            <a:off x="71214" y="4683125"/>
            <a:ext cx="9001571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декабрь 2023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pic>
        <p:nvPicPr>
          <p:cNvPr id="1741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57188"/>
            <a:ext cx="9144000" cy="321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818347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b="1" kern="0" dirty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b="1" kern="0" dirty="0" smtClean="0">
                <a:latin typeface="Times New Roman" pitchFamily="18" charset="0"/>
                <a:cs typeface="Times New Roman" pitchFamily="18" charset="0"/>
              </a:rPr>
              <a:t>решению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Совета депутатов муниципального образования Билибинский муниципальный район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«О бюджете Билибинского муниципального района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2023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год»</a:t>
            </a:r>
          </a:p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ГРАЖДАН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11560" y="339502"/>
            <a:ext cx="792088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125539"/>
            <a:ext cx="8784976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Ожидаемый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объем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безвозмездных поступлений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от других бюджетов бюджетной системы Российской Федерации на 2023 год составляет 2 127 208,1 тыс.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2023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83616319"/>
              </p:ext>
            </p:extLst>
          </p:nvPr>
        </p:nvGraphicFramePr>
        <p:xfrm>
          <a:off x="827584" y="2571750"/>
          <a:ext cx="7542213" cy="24056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3528" y="489521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На 2023 год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9512" y="1275606"/>
            <a:ext cx="87129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бъем муниципального долга</a:t>
            </a:r>
          </a:p>
          <a:p>
            <a:pPr algn="ctr">
              <a:lnSpc>
                <a:spcPct val="15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2023 год.</a:t>
            </a:r>
          </a:p>
          <a:p>
            <a:pPr algn="just">
              <a:lnSpc>
                <a:spcPct val="150000"/>
              </a:lnSpc>
            </a:pPr>
            <a:r>
              <a:rPr lang="ru-RU" sz="2000" dirty="0"/>
              <a:t>	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5744" y="2283718"/>
            <a:ext cx="871296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000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муниципального долга на 1 декабря 2023 года составляет 50 000,0 тыс. рублей.</a:t>
            </a:r>
          </a:p>
          <a:p>
            <a:pPr algn="just">
              <a:lnSpc>
                <a:spcPct val="15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В марте 2022 года получен бюджетный кредит из других бюджетов бюджетной системы Российской Федерации в валюте Российской Федерации в размере 50 000,0 тыс. рублей.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638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347614"/>
            <a:ext cx="8286750" cy="323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           Приоритетами 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в расходовании средств бюджета Билибинского района </a:t>
            </a:r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на 2023 год остаются:</a:t>
            </a:r>
            <a:endParaRPr lang="ru-RU" sz="15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обеспечение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своевременности и полноты выплаты заработной платы работникам бюджетной сферы;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недопущение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</a:p>
          <a:p>
            <a:pPr algn="just">
              <a:lnSpc>
                <a:spcPct val="150000"/>
              </a:lnSpc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   Запланированный бюджет муниципального образования Билибинский муниципальный район на 2023 год по расходным статьям составит 2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948 320,2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тыс. рублей. Информация о планируемых объемах бюджета муниципального образования Билибинский муниципальный район по разделам классификации расходов бюджета представлена в таблице и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115616" y="195486"/>
            <a:ext cx="7072362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2023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107503" y="1203598"/>
            <a:ext cx="892899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Информация о проекте бюджета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муниципального образования Билибинский муниципальный район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2023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по разделам и подразделам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классификации расходов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4415339"/>
              </p:ext>
            </p:extLst>
          </p:nvPr>
        </p:nvGraphicFramePr>
        <p:xfrm>
          <a:off x="1115616" y="1923678"/>
          <a:ext cx="6912768" cy="2960452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4401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263 213,2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98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безопасность и правоохранительная деятельность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14 738,0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экономика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457 368,8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76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681 124,8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Образование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1 208 716,2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426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Культура, кинематография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178 686,9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06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Социальная политика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79 412,7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Физическая культура и спорт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36 670,0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Средства массовой информации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effectLst/>
                          <a:latin typeface="Times New Roman"/>
                        </a:rPr>
                        <a:t>5 147,6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Обслуживание государственного (муниципального) долга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50,0</a:t>
                      </a:r>
                      <a:endParaRPr lang="ru-RU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Межбюджетные трансферты общего характера бюджетам бюджетной системы Российской Федерации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23 192,0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2 948 320,2</a:t>
                      </a:r>
                      <a:endParaRPr lang="ru-RU" sz="1200" b="1" i="0" u="none" strike="noStrike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95412" y="267494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987574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год:</a:t>
            </a: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90870191"/>
              </p:ext>
            </p:extLst>
          </p:nvPr>
        </p:nvGraphicFramePr>
        <p:xfrm>
          <a:off x="514002" y="1419622"/>
          <a:ext cx="8162454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8279271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248321" y="482188"/>
            <a:ext cx="84281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образования 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2023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47" name="Прямоугольник 8"/>
          <p:cNvSpPr>
            <a:spLocks noChangeArrowheads="1"/>
          </p:cNvSpPr>
          <p:nvPr/>
        </p:nvSpPr>
        <p:spPr bwMode="auto">
          <a:xfrm>
            <a:off x="464343" y="1563638"/>
            <a:ext cx="8215312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ru-RU" dirty="0"/>
              <a:t>	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 муниципального образования Билибинский муниципальный район 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2023 год запланирован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 основе 9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муниципальных программ муниципального образования Билибинский муниципальный район, охватывающих основные сферы (направления) деятельности органов исполнительной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власти. Ожидаемая доля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«программных» расходов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составит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91,8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%.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	Непрограммные направления расходов бюджета муниципального образования Билибинский муниципальный район включают расходы по обеспечению функционирования органов власти, расходы, связанные с обязательствами муниципального образования Билибинский муниципальный район (членские взносы, публикация в СМИ и другие).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3528" y="123478"/>
            <a:ext cx="849694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</a:t>
            </a:r>
            <a:r>
              <a:rPr lang="ru-RU" b="1" cap="all" dirty="0" err="1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2023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1" name="Прямоугольник 8"/>
          <p:cNvSpPr>
            <a:spLocks noChangeArrowheads="1"/>
          </p:cNvSpPr>
          <p:nvPr/>
        </p:nvSpPr>
        <p:spPr bwMode="auto">
          <a:xfrm>
            <a:off x="285750" y="734829"/>
            <a:ext cx="850106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Бюджетные ассигнования бюджета Билибинского района за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2023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год, предусмотренные в рамках муниципальных программ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8508014"/>
              </p:ext>
            </p:extLst>
          </p:nvPr>
        </p:nvGraphicFramePr>
        <p:xfrm>
          <a:off x="461961" y="1392959"/>
          <a:ext cx="8352928" cy="3396337"/>
        </p:xfrm>
        <a:graphic>
          <a:graphicData uri="http://schemas.openxmlformats.org/drawingml/2006/table">
            <a:tbl>
              <a:tblPr/>
              <a:tblGrid>
                <a:gridCol w="6862212"/>
                <a:gridCol w="1490716"/>
              </a:tblGrid>
              <a:tr h="4114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1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 рублей)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6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Муниципальные программы, всего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2 706 235,3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68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Социальная поддержка населения муниципального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образования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407 555,5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44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образования, культуры, молодежной политики, массового спорта и средств массовой информации в муниципальном образовании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1 429 048,6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транспортной инфраструктуры в муниципальном образовании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173 622,7</a:t>
                      </a:r>
                      <a:endParaRPr lang="ru-RU" sz="11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r" fontAlgn="ctr"/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79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Поддержка и развитие</a:t>
                      </a:r>
                      <a:r>
                        <a:rPr lang="ru-RU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жилищно-коммунального хозяйства и энергетики муниципального образования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320 109,2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Стимулирование экономической активности населения в муниципальном образовании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253 915,3</a:t>
                      </a:r>
                      <a:endParaRPr lang="ru-RU" sz="11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r" fontAlgn="ctr"/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25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муниципальными финансами и имуществом муниципального образования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63 618,3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70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агропромышленного комплекса Билибинского муниципального района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19 663,2</a:t>
                      </a:r>
                      <a:endParaRPr lang="ru-RU" sz="11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 безопасности в муниципальном образовании Билибинский муниципальный район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3 911,3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современной городской среды на территории муниципального образования Билибинский муниципальный район Чукотского автономного округа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34 791,2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Box 6"/>
          <p:cNvSpPr txBox="1">
            <a:spLocks noChangeArrowheads="1"/>
          </p:cNvSpPr>
          <p:nvPr/>
        </p:nvSpPr>
        <p:spPr bwMode="auto">
          <a:xfrm>
            <a:off x="642938" y="1071563"/>
            <a:ext cx="77152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ru-RU"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19" name="TextBox 8"/>
          <p:cNvSpPr txBox="1">
            <a:spLocks noChangeArrowheads="1"/>
          </p:cNvSpPr>
          <p:nvPr/>
        </p:nvSpPr>
        <p:spPr bwMode="auto">
          <a:xfrm>
            <a:off x="842416" y="1448366"/>
            <a:ext cx="7834039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Подготовлено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Управлением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финансов, экономики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имущественных отношений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Администрации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муниципального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образования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муниципальный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район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Билибинского муниципального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района на 2023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92333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муниципального образования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2023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4677291"/>
              </p:ext>
            </p:extLst>
          </p:nvPr>
        </p:nvGraphicFramePr>
        <p:xfrm>
          <a:off x="1475656" y="2211710"/>
          <a:ext cx="6192688" cy="2330449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2023 год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(тыс. 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effectLst/>
                          <a:latin typeface="Times New Roman"/>
                        </a:rPr>
                        <a:t>2</a:t>
                      </a:r>
                      <a:r>
                        <a:rPr lang="ru-RU" sz="1400" b="0" i="0" u="none" strike="noStrike" baseline="0" dirty="0" smtClean="0">
                          <a:effectLst/>
                          <a:latin typeface="Times New Roman"/>
                        </a:rPr>
                        <a:t> 585 858,5</a:t>
                      </a:r>
                      <a:endParaRPr lang="ru-RU" sz="14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effectLst/>
                          <a:latin typeface="Times New Roman"/>
                        </a:rPr>
                        <a:t>2 948</a:t>
                      </a:r>
                      <a:r>
                        <a:rPr lang="ru-RU" sz="1400" b="0" i="0" u="none" strike="noStrike" baseline="0" dirty="0" smtClean="0">
                          <a:effectLst/>
                          <a:latin typeface="Times New Roman"/>
                        </a:rPr>
                        <a:t> 320,2</a:t>
                      </a:r>
                      <a:endParaRPr lang="ru-RU" sz="14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-362 461,7</a:t>
                      </a:r>
                    </a:p>
                  </a:txBody>
                  <a:tcPr marL="9525" marR="9525" marT="71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203598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муниципального образования Билибинский муниципальный район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безвозмездным поступлениям: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341805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5039795"/>
              </p:ext>
            </p:extLst>
          </p:nvPr>
        </p:nvGraphicFramePr>
        <p:xfrm>
          <a:off x="464344" y="2643758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2023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456 685,0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2 129 173,5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2 585 858,5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33631" y="1275606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бюджета Муниципального образования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Билибинский муниципальный район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2023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2023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5634418"/>
              </p:ext>
            </p:extLst>
          </p:nvPr>
        </p:nvGraphicFramePr>
        <p:xfrm>
          <a:off x="872331" y="1925638"/>
          <a:ext cx="7588102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4806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РАЙОНА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07504" y="1347614"/>
            <a:ext cx="892899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Билибинского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района на 2023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5759467"/>
              </p:ext>
            </p:extLst>
          </p:nvPr>
        </p:nvGraphicFramePr>
        <p:xfrm>
          <a:off x="1048069" y="2283718"/>
          <a:ext cx="6984776" cy="2100047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357 618,2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645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Акцизы по подакцизным товарам (продукции), производимым на территории Российской Федерации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363,1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совокупный доход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37 339,7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7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1 359,3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400 530,3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7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8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253355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76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РАЙОНА </a:t>
            </a:r>
            <a:r>
              <a:rPr lang="ru-RU" sz="7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7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2023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0966293"/>
              </p:ext>
            </p:extLst>
          </p:nvPr>
        </p:nvGraphicFramePr>
        <p:xfrm>
          <a:off x="899592" y="843558"/>
          <a:ext cx="7272808" cy="37352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2" y="482189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07504" y="1491630"/>
            <a:ext cx="8928992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вес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структуре ожидаемых поступлений по налоговым доходам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(89,3 %). Ожидаемые поступления налога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совокупный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доход составят 9,3 % за счет бизнес-активности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населения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зарегистрированных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Объем ожидаемых неналоговых доходов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бюджета Билибинского района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2023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составит 56 154,7 тыс. рублей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2" y="411510"/>
            <a:ext cx="8424936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РАЙОНА На 2023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7651" name="TextBox 6"/>
          <p:cNvSpPr txBox="1">
            <a:spLocks noChangeArrowheads="1"/>
          </p:cNvSpPr>
          <p:nvPr/>
        </p:nvSpPr>
        <p:spPr bwMode="auto">
          <a:xfrm>
            <a:off x="233772" y="1419622"/>
            <a:ext cx="867645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объем неналоговых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 Билибинский муниципальный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район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2023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040398"/>
              </p:ext>
            </p:extLst>
          </p:nvPr>
        </p:nvGraphicFramePr>
        <p:xfrm>
          <a:off x="899592" y="2427734"/>
          <a:ext cx="7344816" cy="1904546"/>
        </p:xfrm>
        <a:graphic>
          <a:graphicData uri="http://schemas.openxmlformats.org/drawingml/2006/table">
            <a:tbl>
              <a:tblPr/>
              <a:tblGrid>
                <a:gridCol w="5282232"/>
                <a:gridCol w="2062584"/>
              </a:tblGrid>
              <a:tr h="171647"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1200" b="1" i="0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Наименование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5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32 571,9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ПЛАТЕЖИ ПРИ ПОЛЬЗОВАНИИ ПРИРОДНЫМИ РЕСУРСАМИ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8 958,0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ДОХОДЫ ОТ ОКАЗАНИЯ ПЛАТНЫХ УСЛУГ И КОМПЕНСАЦИИ ЗАТРАТ ГОСУДАРСТВА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ДОХОДЫ ОТ ПРОДАЖИ МАТЕРИАЛЬНЫХ И НЕМАТЕРИАЛЬНЫХ АКТИВОВ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13 502,0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20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ШТРАФЫ, САНКЦИИ, ВОЗМЕЩЕНИЕ УЩЕРБА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622,8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64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ИТОГО НЕНАЛОГОВЫХ ДОХОДОВ: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56 154,7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5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84" name="Диаграмма" r:id="rId4" imgW="2554445" imgH="1463167" progId="Excel.Chart.8">
                  <p:embed/>
                </p:oleObj>
              </mc:Choice>
              <mc:Fallback>
                <p:oleObj name="Диаграмма" r:id="rId4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489268" y="544571"/>
            <a:ext cx="8477125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7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ОЖИДАЕМЫЕ ПОСТУПЛЕНИЯ НЕНАЛОГОВЫХ ДОХОДОВ БЮДЖЕТА РАЙОНА НА 2023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8604250" y="4894263"/>
            <a:ext cx="498475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01975283"/>
              </p:ext>
            </p:extLst>
          </p:nvPr>
        </p:nvGraphicFramePr>
        <p:xfrm>
          <a:off x="43833" y="915566"/>
          <a:ext cx="9102725" cy="41318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9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21820</TotalTime>
  <Words>796</Words>
  <Application>Microsoft Office PowerPoint</Application>
  <PresentationFormat>Экран (16:9)</PresentationFormat>
  <Paragraphs>193</Paragraphs>
  <Slides>17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9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М. Р. Вылко</cp:lastModifiedBy>
  <cp:revision>2359</cp:revision>
  <cp:lastPrinted>2021-12-01T21:51:07Z</cp:lastPrinted>
  <dcterms:created xsi:type="dcterms:W3CDTF">2013-10-29T07:14:12Z</dcterms:created>
  <dcterms:modified xsi:type="dcterms:W3CDTF">2024-04-01T23:05:35Z</dcterms:modified>
</cp:coreProperties>
</file>