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72" y="-1086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7.1594430421633673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2.4822490876886556E-2"/>
                  <c:y val="-7.9859503855623914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15,7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798809569180378E-2"/>
                  <c:y val="0.1919311968000626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8938618562903871E-2"/>
                  <c:y val="4.24409121134982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84,3 %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15.703063470587045</c:v>
                </c:pt>
                <c:pt idx="1">
                  <c:v>0</c:v>
                </c:pt>
                <c:pt idx="2">
                  <c:v>84.296936529412946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777.6</c:v>
                </c:pt>
                <c:pt idx="1">
                  <c:v>0</c:v>
                </c:pt>
                <c:pt idx="2" formatCode="0.00">
                  <c:v>4174.3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546805655075962"/>
          <c:y val="5.4243164634550103E-2"/>
          <c:w val="0.70749372606391281"/>
          <c:h val="0.713547472166146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2.0241421193452395E-2"/>
                  <c:y val="1.886621746408251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Госпошлина</a:t>
                    </a:r>
                  </a:p>
                  <a:p>
                    <a:r>
                      <a:rPr lang="ru-RU" sz="1600" dirty="0" smtClean="0"/>
                      <a:t>1,3 %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4210274313287063"/>
                  <c:y val="1.6208016420255301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Налог </a:t>
                    </a:r>
                    <a:r>
                      <a:rPr lang="ru-RU" sz="1600" dirty="0"/>
                      <a:t>на доходы физических лиц </a:t>
                    </a:r>
                    <a:r>
                      <a:rPr lang="ru-RU" sz="1600" dirty="0" smtClean="0"/>
                      <a:t>61,9 %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6.550234986216931E-2"/>
                  <c:y val="7.16569404661445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Налоги на </a:t>
                    </a:r>
                    <a:r>
                      <a:rPr lang="ru-RU" sz="1600" dirty="0" smtClean="0"/>
                      <a:t>имущество</a:t>
                    </a:r>
                  </a:p>
                  <a:p>
                    <a:r>
                      <a:rPr lang="ru-RU" sz="1600" dirty="0" smtClean="0"/>
                      <a:t>23,9 %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4.9125633453377629E-2"/>
                  <c:y val="7.8671011055098911E-2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600" dirty="0" smtClean="0">
                        <a:effectLst/>
                      </a:rPr>
                      <a:t>Налог на совокупный доход</a:t>
                    </a:r>
                    <a:endParaRPr lang="ru-RU" sz="1600" baseline="0" dirty="0" smtClean="0">
                      <a:effectLst/>
                    </a:endParaRP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600" dirty="0" smtClean="0">
                        <a:effectLst/>
                      </a:rPr>
                      <a:t>12,9 %</a:t>
                    </a:r>
                    <a:endParaRPr lang="ru-RU" sz="1400" dirty="0" smtClean="0">
                      <a:effectLst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Земельный налог </a:t>
                    </a:r>
                    <a:r>
                      <a:rPr lang="ru-RU" sz="1600" dirty="0" smtClean="0"/>
                      <a:t>(118,0 </a:t>
                    </a:r>
                    <a:r>
                      <a:rPr lang="ru-RU" sz="1600" dirty="0" err="1"/>
                      <a:t>тыс.руб</a:t>
                    </a:r>
                    <a:r>
                      <a:rPr lang="ru-RU" sz="16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 (100,0 тыс. руб.)</c:v>
                </c:pt>
                <c:pt idx="1">
                  <c:v>Налог на доходы физических лиц (481,5 тыс.руб)</c:v>
                </c:pt>
                <c:pt idx="2">
                  <c:v>Налоги на имущество (186,1 тыс.руб)</c:v>
                </c:pt>
                <c:pt idx="3">
                  <c:v>Государственная пошлина (10,0 тыс.руб)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0.12860082304526749</c:v>
                </c:pt>
                <c:pt idx="1">
                  <c:v>0.61921296296296291</c:v>
                </c:pt>
                <c:pt idx="2">
                  <c:v>0.23932613168724279</c:v>
                </c:pt>
                <c:pt idx="3">
                  <c:v>1.2860082304526749E-2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 (100,0 тыс. руб.)</c:v>
                </c:pt>
                <c:pt idx="1">
                  <c:v>Налог на доходы физических лиц (481,5 тыс.руб)</c:v>
                </c:pt>
                <c:pt idx="2">
                  <c:v>Налоги на имущество (186,1 тыс.руб)</c:v>
                </c:pt>
                <c:pt idx="3">
                  <c:v>Государственная пошлина (10,0 тыс.руб)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100</c:v>
                </c:pt>
                <c:pt idx="1">
                  <c:v>481.5</c:v>
                </c:pt>
                <c:pt idx="2">
                  <c:v>186.1</c:v>
                </c:pt>
                <c:pt idx="3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805102235887703"/>
          <c:y val="0.12621045142142476"/>
          <c:w val="0.18742612182230003"/>
          <c:h val="0.527922624142741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-5.2378689655103387E-2"/>
                  <c:y val="2.8234322321642132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3 539,5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915653015530807E-2"/>
                  <c:y val="4.4754854404001013E-3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400,4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8144065073850656E-2"/>
                  <c:y val="-1.9080016393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3539.5</c:v>
                </c:pt>
                <c:pt idx="1">
                  <c:v>400.4</c:v>
                </c:pt>
                <c:pt idx="2">
                  <c:v>234.4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0643577140077529"/>
          <c:y val="0.22418446611863702"/>
          <c:w val="0.26973054045046047"/>
          <c:h val="0.5829591134450983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0.13466787989080983"/>
          <c:w val="0.80180358565869381"/>
          <c:h val="0.777492494966791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0286220091512961E-2"/>
                  <c:y val="4.244431229535798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68,9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479147446040231E-2"/>
                  <c:y val="4.3446798449556893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оборона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8,0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452491976838929E-2"/>
                  <c:y val="-1.664104088899715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</a:t>
                    </a:r>
                  </a:p>
                  <a:p>
                    <a:r>
                      <a:rPr lang="ru-RU" sz="1200" dirty="0" smtClean="0"/>
                      <a:t>23,1</a:t>
                    </a:r>
                    <a:r>
                      <a:rPr lang="ru-RU" sz="1200" baseline="0" dirty="0" smtClean="0"/>
                      <a:t>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0.6886298192289233</c:v>
                </c:pt>
                <c:pt idx="1">
                  <c:v>8.0067189249720033E-2</c:v>
                </c:pt>
                <c:pt idx="2">
                  <c:v>0.23130299152135658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01.04.2024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01.04.2024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Омолон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Омолон «О бюджете сельского поселения Омолон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8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251519" y="1495698"/>
            <a:ext cx="8640961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713857"/>
              </p:ext>
            </p:extLst>
          </p:nvPr>
        </p:nvGraphicFramePr>
        <p:xfrm>
          <a:off x="1083718" y="257175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3 443,7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400,4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1 156,7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5 000,8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 eaLnBrk="0" hangingPunct="0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0362761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2023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175982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2023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4 951,9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5 000,8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-48,9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980135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777,6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4 174,3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4 951,9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4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14917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7050466"/>
              </p:ext>
            </p:extLst>
          </p:nvPr>
        </p:nvGraphicFramePr>
        <p:xfrm>
          <a:off x="708843" y="1921937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851693"/>
              </p:ext>
            </p:extLst>
          </p:nvPr>
        </p:nvGraphicFramePr>
        <p:xfrm>
          <a:off x="1331640" y="2283718"/>
          <a:ext cx="6984776" cy="162648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481,5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совокупный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186,1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777,6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3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4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8406418"/>
              </p:ext>
            </p:extLst>
          </p:nvPr>
        </p:nvGraphicFramePr>
        <p:xfrm>
          <a:off x="807417" y="771550"/>
          <a:ext cx="7529165" cy="4122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79512" y="1419622"/>
            <a:ext cx="8784976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составят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(61,9 %) и налоги на имущество (23,9 %).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985833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год составляет 4 174,3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0098876"/>
              </p:ext>
            </p:extLst>
          </p:nvPr>
        </p:nvGraphicFramePr>
        <p:xfrm>
          <a:off x="575556" y="2221186"/>
          <a:ext cx="7992888" cy="2837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62392" y="339502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49163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2023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Запланированный бюджет сельского поселения Омолон на 2023 год по расходным статьям составит 5 000,8 тыс. рублей. Информация  о планируемых объемах бюджета сельского поселения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21454</TotalTime>
  <Words>372</Words>
  <Application>Microsoft Office PowerPoint</Application>
  <PresentationFormat>Экран (16:9)</PresentationFormat>
  <Paragraphs>105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2118</cp:revision>
  <cp:lastPrinted>2020-06-07T00:25:00Z</cp:lastPrinted>
  <dcterms:created xsi:type="dcterms:W3CDTF">2013-10-29T07:14:12Z</dcterms:created>
  <dcterms:modified xsi:type="dcterms:W3CDTF">2024-04-01T06:09:07Z</dcterms:modified>
</cp:coreProperties>
</file>