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27" r:id="rId3"/>
    <p:sldId id="519" r:id="rId4"/>
    <p:sldId id="523" r:id="rId5"/>
    <p:sldId id="409" r:id="rId6"/>
    <p:sldId id="524" r:id="rId7"/>
    <p:sldId id="536" r:id="rId8"/>
    <p:sldId id="538" r:id="rId9"/>
    <p:sldId id="521" r:id="rId10"/>
    <p:sldId id="522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464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435713508521781"/>
          <c:y val="0.21667854597291519"/>
          <c:w val="0.61791394734830463"/>
          <c:h val="0.6231353511317144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14002077838391114"/>
                  <c:y val="2.851033499643621E-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(170</a:t>
                    </a:r>
                    <a:r>
                      <a:rPr lang="ru-RU" sz="1400" baseline="0" dirty="0" smtClean="0"/>
                      <a:t> 181,0 </a:t>
                    </a:r>
                    <a:r>
                      <a:rPr lang="ru-RU" sz="1400" dirty="0" smtClean="0"/>
                      <a:t>):</a:t>
                    </a:r>
                    <a:endParaRPr lang="ru-RU" sz="1400" baseline="0" dirty="0" smtClean="0"/>
                  </a:p>
                  <a:p>
                    <a:r>
                      <a:rPr lang="ru-RU" sz="1400" baseline="0" dirty="0" smtClean="0"/>
                      <a:t>96,8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28227300497142699"/>
                  <c:y val="3.820362440439788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имущество </a:t>
                    </a:r>
                    <a:endParaRPr lang="ru-RU" sz="1400" dirty="0" smtClean="0"/>
                  </a:p>
                  <a:p>
                    <a:r>
                      <a:rPr lang="ru-RU" sz="1400" dirty="0" smtClean="0"/>
                      <a:t>(5</a:t>
                    </a:r>
                    <a:r>
                      <a:rPr lang="ru-RU" sz="1400" baseline="0" dirty="0" smtClean="0"/>
                      <a:t> 394,0 </a:t>
                    </a:r>
                    <a:r>
                      <a:rPr lang="ru-RU" sz="1400" dirty="0" smtClean="0"/>
                      <a:t>тыс. руб):</a:t>
                    </a:r>
                    <a:r>
                      <a:rPr lang="ru-RU" sz="1400" baseline="0" dirty="0" smtClean="0"/>
                      <a:t> 3,1</a:t>
                    </a:r>
                    <a:r>
                      <a:rPr lang="ru-RU" sz="1400" dirty="0" smtClean="0"/>
                      <a:t>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0.1427600326106869"/>
                  <c:y val="-0.3753360908289885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доход </a:t>
                    </a:r>
                    <a:r>
                      <a:rPr lang="ru-RU" sz="1400" dirty="0" smtClean="0"/>
                      <a:t>(244,0 </a:t>
                    </a:r>
                    <a:r>
                      <a:rPr lang="ru-RU" sz="1400" dirty="0"/>
                      <a:t>тыс</a:t>
                    </a:r>
                    <a:r>
                      <a:rPr lang="ru-RU" sz="1400" dirty="0" smtClean="0"/>
                      <a:t>. руб):</a:t>
                    </a:r>
                  </a:p>
                  <a:p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delete val="1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3"/>
                <c:pt idx="0">
                  <c:v>Налог на доходы физических лиц (170 181,0 тыс.руб)</c:v>
                </c:pt>
                <c:pt idx="1">
                  <c:v>Налоги на имущество (5 394,0 тыс.руб)</c:v>
                </c:pt>
                <c:pt idx="2">
                  <c:v>Налоги на совокупный доход (244,0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0.96793293102565703</c:v>
                </c:pt>
                <c:pt idx="1">
                  <c:v>3.0679278121249695E-2</c:v>
                </c:pt>
                <c:pt idx="2">
                  <c:v>1.3877908530932378E-3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Налог на доходы физических лиц (170 181,0 тыс.руб)</c:v>
                </c:pt>
                <c:pt idx="1">
                  <c:v>Налоги на имущество (5 394,0 тыс.руб)</c:v>
                </c:pt>
                <c:pt idx="2">
                  <c:v>Налоги на совокупный доход (244,0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170181</c:v>
                </c:pt>
                <c:pt idx="1">
                  <c:v>5394</c:v>
                </c:pt>
                <c:pt idx="2">
                  <c:v>244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61895854923225"/>
          <c:y val="0.19914109463874938"/>
          <c:w val="0.63871045293692319"/>
          <c:h val="0.621393636195482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6654456426517272"/>
                  <c:y val="-4.498979885410121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Доходы от использования имущества, находящегося в государственной и муниципальной </a:t>
                    </a:r>
                    <a:r>
                      <a:rPr lang="ru-RU" sz="1200" dirty="0" smtClean="0">
                        <a:latin typeface="Times New Roman" pitchFamily="18" charset="0"/>
                        <a:cs typeface="Times New Roman" pitchFamily="18" charset="0"/>
                      </a:rPr>
                      <a:t>собственности</a:t>
                    </a:r>
                  </a:p>
                  <a:p>
                    <a:r>
                      <a:rPr lang="ru-RU" sz="1200" b="1" dirty="0" smtClean="0">
                        <a:latin typeface="Times New Roman" pitchFamily="18" charset="0"/>
                        <a:cs typeface="Times New Roman" pitchFamily="18" charset="0"/>
                      </a:rPr>
                      <a:t>89,1%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1"/>
              <c:layout>
                <c:manualLayout>
                  <c:x val="-5.2610502293916291E-2"/>
                  <c:y val="1.6067785305036149E-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Доходы от продажи материальных и нематериальных активов
</a:t>
                    </a:r>
                    <a:r>
                      <a:rPr lang="ru-RU" sz="1200" b="1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1200" b="1" dirty="0" smtClean="0">
                        <a:latin typeface="Times New Roman" pitchFamily="18" charset="0"/>
                        <a:cs typeface="Times New Roman" pitchFamily="18" charset="0"/>
                      </a:rPr>
                      <a:t>10,6%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dLbl>
              <c:idx val="2"/>
              <c:layout>
                <c:manualLayout>
                  <c:x val="0.17157895479737223"/>
                  <c:y val="1.446100677453253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>
                        <a:latin typeface="Times New Roman" pitchFamily="18" charset="0"/>
                        <a:cs typeface="Times New Roman" pitchFamily="18" charset="0"/>
                      </a:rPr>
                      <a:t>Штрафы, санкции, возмещение ущерба
</a:t>
                    </a:r>
                    <a:r>
                      <a:rPr lang="ru-RU" sz="1200" b="1" dirty="0">
                        <a:latin typeface="Times New Roman" pitchFamily="18" charset="0"/>
                        <a:cs typeface="Times New Roman" pitchFamily="18" charset="0"/>
                      </a:rPr>
                      <a:t> 0,3%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 </c:separator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 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Доходы от продажи материальных и нематериальных активов
</c:v>
                </c:pt>
                <c:pt idx="2">
                  <c:v>Штрафы, санкции, возмещение ущерба
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12600</c:v>
                </c:pt>
                <c:pt idx="1">
                  <c:v>1500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Лист1!$A$2:$A$4</c:f>
              <c:strCache>
                <c:ptCount val="3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  <c:pt idx="1">
                  <c:v>Доходы от продажи материальных и нематериальных активов
</c:v>
                </c:pt>
                <c:pt idx="2">
                  <c:v>Штрафы, санкции, возмещение ущерба
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0.8910891089108911</c:v>
                </c:pt>
                <c:pt idx="1">
                  <c:v>0.10608203677510608</c:v>
                </c:pt>
                <c:pt idx="2">
                  <c:v>2.828854314002829E-3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40178594355337"/>
          <c:y val="0.41418962707847279"/>
          <c:w val="0.54596559854408588"/>
          <c:h val="0.5306952005332741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14853085505757407"/>
                  <c:y val="-3.60561302557386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7.4695871441472203E-2"/>
                  <c:y val="-7.054771692034218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delete val="1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92.55628846224711</c:v>
                </c:pt>
                <c:pt idx="1">
                  <c:v>7.4437115377528844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175819</c:v>
                </c:pt>
                <c:pt idx="1">
                  <c:v>14140</c:v>
                </c:pt>
                <c:pt idx="2" formatCode="0.0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956388393300839E-2"/>
          <c:y val="0"/>
          <c:w val="0.80991553101560787"/>
          <c:h val="0.784771839825754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4494947727135107"/>
                  <c:y val="-0.128620291890265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435369512524461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114615272787475E-2"/>
                  <c:y val="-2.756005817744119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17,0%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4.6776409646292094E-2</c:v>
                </c:pt>
                <c:pt idx="1">
                  <c:v>9.2809500997583696E-3</c:v>
                </c:pt>
                <c:pt idx="2">
                  <c:v>0.17054732863407368</c:v>
                </c:pt>
                <c:pt idx="3">
                  <c:v>0.14656952289704619</c:v>
                </c:pt>
                <c:pt idx="4">
                  <c:v>0.62682578872282968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17.09.2024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17.09.2024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3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Публичные чтения 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по проекту бюджета </a:t>
            </a:r>
          </a:p>
          <a:p>
            <a:pPr algn="ctr" eaLnBrk="1" hangingPunct="1">
              <a:defRPr/>
            </a:pP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городского 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Билибино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kern="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430408"/>
              </p:ext>
            </p:extLst>
          </p:nvPr>
        </p:nvGraphicFramePr>
        <p:xfrm>
          <a:off x="872331" y="627534"/>
          <a:ext cx="7399338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68782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8 885,6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32 397,0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хозяйство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118 328,5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28 584,9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189 959,0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195486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13825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2398979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189 959,0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254872"/>
              </p:ext>
            </p:extLst>
          </p:nvPr>
        </p:nvGraphicFramePr>
        <p:xfrm>
          <a:off x="1475656" y="2211710"/>
          <a:ext cx="6480720" cy="2330553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189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959,0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189 959,0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203598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136250"/>
              </p:ext>
            </p:extLst>
          </p:nvPr>
        </p:nvGraphicFramePr>
        <p:xfrm>
          <a:off x="1046867" y="2283718"/>
          <a:ext cx="6984776" cy="137621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170 181,0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175</a:t>
                      </a:r>
                      <a:r>
                        <a:rPr lang="ru-RU" sz="12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819,0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7494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8880288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92333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(96,8%).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211271"/>
              </p:ext>
            </p:extLst>
          </p:nvPr>
        </p:nvGraphicFramePr>
        <p:xfrm>
          <a:off x="1043608" y="2139703"/>
          <a:ext cx="6912768" cy="1244383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12 600,0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r>
                        <a:rPr lang="ru-RU" sz="11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1163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ГОРОДСКОГО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52727595"/>
              </p:ext>
            </p:extLst>
          </p:nvPr>
        </p:nvGraphicFramePr>
        <p:xfrm>
          <a:off x="179512" y="915566"/>
          <a:ext cx="8784976" cy="3952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794055016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635646"/>
            <a:ext cx="8929687" cy="707886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6588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113889"/>
              </p:ext>
            </p:extLst>
          </p:nvPr>
        </p:nvGraphicFramePr>
        <p:xfrm>
          <a:off x="464344" y="2715766"/>
          <a:ext cx="8215312" cy="1908176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175 819,0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14 140,0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189 959,0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20866</TotalTime>
  <Words>478</Words>
  <Application>Microsoft Office PowerPoint</Application>
  <PresentationFormat>Экран (16:9)</PresentationFormat>
  <Paragraphs>112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2073</cp:revision>
  <cp:lastPrinted>2020-06-07T00:25:00Z</cp:lastPrinted>
  <dcterms:created xsi:type="dcterms:W3CDTF">2013-10-29T07:14:12Z</dcterms:created>
  <dcterms:modified xsi:type="dcterms:W3CDTF">2024-09-17T05:26:29Z</dcterms:modified>
</cp:coreProperties>
</file>