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081788491300567E-2"/>
          <c:y val="0.11169468737902825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5.0744483338018384E-2"/>
                  <c:y val="-0.192447132389577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10,9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38192392765664E-2"/>
                  <c:y val="2.3510117579005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1806912866963028E-2"/>
                  <c:y val="6.2490724842140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89,1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10.883412957840918</c:v>
                </c:pt>
                <c:pt idx="1">
                  <c:v>0</c:v>
                </c:pt>
                <c:pt idx="2">
                  <c:v>89.116587042159097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519.4</c:v>
                </c:pt>
                <c:pt idx="1">
                  <c:v>0</c:v>
                </c:pt>
                <c:pt idx="2" formatCode="0.00">
                  <c:v>4253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95818371371284"/>
          <c:y val="0.20242337847469707"/>
          <c:w val="0.63631814186228475"/>
          <c:h val="0.643092585629219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Pt>
            <c:idx val="3"/>
            <c:bubble3D val="0"/>
            <c:explosion val="25"/>
          </c:dPt>
          <c:dLbls>
            <c:dLbl>
              <c:idx val="0"/>
              <c:layout>
                <c:manualLayout>
                  <c:x val="-1.3019759994328996E-2"/>
                  <c:y val="7.127583749109056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(</a:t>
                    </a:r>
                    <a:r>
                      <a:rPr lang="ru-RU" sz="1400" dirty="0" smtClean="0"/>
                      <a:t>285,1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тыс. руб):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baseline="0" dirty="0" smtClean="0"/>
                      <a:t>54,9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1001662777915111"/>
                  <c:y val="-0.12182466143977191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</a:t>
                    </a:r>
                  </a:p>
                  <a:p>
                    <a:r>
                      <a:rPr lang="ru-RU" sz="1400" dirty="0" smtClean="0"/>
                      <a:t>(180,0 </a:t>
                    </a:r>
                    <a:r>
                      <a:rPr lang="ru-RU" sz="1400" dirty="0" smtClean="0"/>
                      <a:t>тыс. руб):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34,7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9.3710680507168284E-2"/>
                  <c:y val="8.3200790207710144E-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(</a:t>
                    </a:r>
                    <a:r>
                      <a:rPr lang="ru-RU" sz="1400" dirty="0" smtClean="0"/>
                      <a:t>12,0 </a:t>
                    </a:r>
                    <a:r>
                      <a:rPr lang="ru-RU" sz="1400" dirty="0"/>
                      <a:t>тыс</a:t>
                    </a:r>
                    <a:r>
                      <a:rPr lang="ru-RU" sz="1400" dirty="0" smtClean="0"/>
                      <a:t>. руб):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2,3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4255928922131295E-2"/>
                  <c:y val="9.693513898788311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Налог на имущество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(42,3 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тыс. руб):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8,1 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(285,1 тыс.руб)</c:v>
                </c:pt>
                <c:pt idx="1">
                  <c:v>Налоги на совокупный доход (180,0 тыс.руб)</c:v>
                </c:pt>
                <c:pt idx="2">
                  <c:v>Государственная пошлина (12,0 тыс.руб)</c:v>
                </c:pt>
                <c:pt idx="3">
                  <c:v>Налог на имущество (42,3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0.54890257989988456</c:v>
                </c:pt>
                <c:pt idx="1">
                  <c:v>0.34655371582595301</c:v>
                </c:pt>
                <c:pt idx="2">
                  <c:v>2.3103581055063535E-2</c:v>
                </c:pt>
                <c:pt idx="3">
                  <c:v>8.1440123219098964E-2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(285,1 тыс.руб)</c:v>
                </c:pt>
                <c:pt idx="1">
                  <c:v>Налоги на совокупный доход (180,0 тыс.руб)</c:v>
                </c:pt>
                <c:pt idx="2">
                  <c:v>Государственная пошлина (12,0 тыс.руб)</c:v>
                </c:pt>
                <c:pt idx="3">
                  <c:v>Налог на имущество (42,3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285.10000000000002</c:v>
                </c:pt>
                <c:pt idx="1">
                  <c:v>180</c:v>
                </c:pt>
                <c:pt idx="2">
                  <c:v>12</c:v>
                </c:pt>
                <c:pt idx="3">
                  <c:v>42.3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75946582256426"/>
          <c:y val="0"/>
          <c:w val="0.34460641724119961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31"/>
          <c:dPt>
            <c:idx val="0"/>
            <c:bubble3D val="0"/>
            <c:explosion val="10"/>
            <c:spPr>
              <a:effectLst>
                <a:glow>
                  <a:srgbClr val="4F81BD">
                    <a:alpha val="40000"/>
                  </a:srgbClr>
                </a:glow>
                <a:softEdge rad="0"/>
              </a:effectLst>
            </c:spPr>
          </c:dPt>
          <c:dPt>
            <c:idx val="1"/>
            <c:bubble3D val="0"/>
          </c:dPt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3928.8</c:v>
                </c:pt>
                <c:pt idx="1">
                  <c:v>324.2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2"/>
      </c:pieChart>
    </c:plotArea>
    <c:legend>
      <c:legendPos val="r"/>
      <c:layout>
        <c:manualLayout>
          <c:xMode val="edge"/>
          <c:yMode val="edge"/>
          <c:x val="0.70910049875281966"/>
          <c:y val="0.17464841894004612"/>
          <c:w val="0.28079636573509659"/>
          <c:h val="0.65070274642890247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35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5.4595086442220199E-2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2.5202472878636865E-2"/>
                  <c:y val="1.332693285950721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76,8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4325427231251245E-2"/>
                  <c:y val="-4.02656674285141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6,8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1.611543779957441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16,4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0.76846031346911414</c:v>
                </c:pt>
                <c:pt idx="1">
                  <c:v>6.793227726091694E-2</c:v>
                </c:pt>
                <c:pt idx="2">
                  <c:v>0.163607409269969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Анюйск «О бюджете сельского поселения Анюйск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3324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246549"/>
              </p:ext>
            </p:extLst>
          </p:nvPr>
        </p:nvGraphicFramePr>
        <p:xfrm>
          <a:off x="1115616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3 667,4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4 772,4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595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6325830"/>
              </p:ext>
            </p:extLst>
          </p:nvPr>
        </p:nvGraphicFramePr>
        <p:xfrm>
          <a:off x="658019" y="1440895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195486"/>
            <a:ext cx="748883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539552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433587"/>
              </p:ext>
            </p:extLst>
          </p:nvPr>
        </p:nvGraphicFramePr>
        <p:xfrm>
          <a:off x="1331640" y="2211710"/>
          <a:ext cx="6480720" cy="2155692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864096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(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тыс. руб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4 772,4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4 772,4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92333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071379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519,4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4 253,0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4 772,4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13208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4122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3776284"/>
              </p:ext>
            </p:extLst>
          </p:nvPr>
        </p:nvGraphicFramePr>
        <p:xfrm>
          <a:off x="251521" y="1925638"/>
          <a:ext cx="8640959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26624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03598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05845"/>
              </p:ext>
            </p:extLst>
          </p:nvPr>
        </p:nvGraphicFramePr>
        <p:xfrm>
          <a:off x="1070417" y="2283718"/>
          <a:ext cx="6984776" cy="163218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519,4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08433" y="195486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5038009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563638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54,9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 составляет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4 253,0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535141"/>
              </p:ext>
            </p:extLst>
          </p:nvPr>
        </p:nvGraphicFramePr>
        <p:xfrm>
          <a:off x="800893" y="2499742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16049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бюджетной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Анюйск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4 772,4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20801</TotalTime>
  <Words>392</Words>
  <Application>Microsoft Office PowerPoint</Application>
  <PresentationFormat>Экран (16:9)</PresentationFormat>
  <Paragraphs>96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2069</cp:revision>
  <cp:lastPrinted>2020-06-07T00:25:00Z</cp:lastPrinted>
  <dcterms:created xsi:type="dcterms:W3CDTF">2013-10-29T07:14:12Z</dcterms:created>
  <dcterms:modified xsi:type="dcterms:W3CDTF">2024-04-18T03:50:15Z</dcterms:modified>
</cp:coreProperties>
</file>