
<file path=[Content_Types].xml><?xml version="1.0" encoding="utf-8"?>
<Types xmlns="http://schemas.openxmlformats.org/package/2006/content-types">
  <Default Extension="png" ContentType="image/png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345" r:id="rId1"/>
  </p:sldMasterIdLst>
  <p:notesMasterIdLst>
    <p:notesMasterId r:id="rId14"/>
  </p:notesMasterIdLst>
  <p:handoutMasterIdLst>
    <p:handoutMasterId r:id="rId15"/>
  </p:handoutMasterIdLst>
  <p:sldIdLst>
    <p:sldId id="518" r:id="rId2"/>
    <p:sldId id="519" r:id="rId3"/>
    <p:sldId id="521" r:id="rId4"/>
    <p:sldId id="522" r:id="rId5"/>
    <p:sldId id="523" r:id="rId6"/>
    <p:sldId id="409" r:id="rId7"/>
    <p:sldId id="524" r:id="rId8"/>
    <p:sldId id="537" r:id="rId9"/>
    <p:sldId id="527" r:id="rId10"/>
    <p:sldId id="528" r:id="rId11"/>
    <p:sldId id="535" r:id="rId12"/>
    <p:sldId id="534" r:id="rId13"/>
  </p:sldIdLst>
  <p:sldSz cx="9144000" cy="5143500" type="screen16x9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BDECF9"/>
    <a:srgbClr val="97CBFF"/>
    <a:srgbClr val="ABDB77"/>
    <a:srgbClr val="99FFCC"/>
    <a:srgbClr val="ECFEEC"/>
    <a:srgbClr val="E2FEE3"/>
    <a:srgbClr val="D6FE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87" autoAdjust="0"/>
    <p:restoredTop sz="95137" autoAdjust="0"/>
  </p:normalViewPr>
  <p:slideViewPr>
    <p:cSldViewPr>
      <p:cViewPr>
        <p:scale>
          <a:sx n="100" d="100"/>
          <a:sy n="100" d="100"/>
        </p:scale>
        <p:origin x="-2676" y="-1002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906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5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958329785718668"/>
          <c:y val="0.17986512420659906"/>
          <c:w val="0.7862573651859126"/>
          <c:h val="0.76213980023125538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explosion val="30"/>
          </c:dPt>
          <c:dPt>
            <c:idx val="1"/>
            <c:bubble3D val="0"/>
            <c:explosion val="45"/>
            <c:spPr>
              <a:solidFill>
                <a:srgbClr val="00CC00"/>
              </a:solidFill>
            </c:spPr>
          </c:dPt>
          <c:dPt>
            <c:idx val="2"/>
            <c:bubble3D val="0"/>
            <c:explosion val="23"/>
            <c:spPr>
              <a:solidFill>
                <a:srgbClr val="7030A0"/>
              </a:solidFill>
            </c:spPr>
          </c:dPt>
          <c:dLbls>
            <c:dLbl>
              <c:idx val="0"/>
              <c:layout>
                <c:manualLayout>
                  <c:x val="-6.7861476256389427E-2"/>
                  <c:y val="-0.13229674695348559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Налоговые </a:t>
                    </a:r>
                    <a:r>
                      <a:rPr lang="ru-RU" dirty="0"/>
                      <a:t>поступления
</a:t>
                    </a:r>
                    <a:r>
                      <a:rPr lang="ru-RU" dirty="0" smtClean="0"/>
                      <a:t>2,2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3.9993577803852182E-2"/>
                  <c:y val="5.5590007394866282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Неналоговые поступления
</a:t>
                    </a:r>
                    <a:r>
                      <a:rPr lang="ru-RU" dirty="0" smtClean="0"/>
                      <a:t>0,0 %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7.2009144601854924E-2"/>
                  <c:y val="-7.7859858758685493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Безвозмездные поступления
</a:t>
                    </a:r>
                    <a:r>
                      <a:rPr lang="ru-RU" dirty="0" smtClean="0"/>
                      <a:t>97,8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6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2.2213893053473264</c:v>
                </c:pt>
                <c:pt idx="1">
                  <c:v>0</c:v>
                </c:pt>
                <c:pt idx="2">
                  <c:v>97.77861069465267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88.9</c:v>
                </c:pt>
                <c:pt idx="1">
                  <c:v>0</c:v>
                </c:pt>
                <c:pt idx="2" formatCode="0.00">
                  <c:v>3913.1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7">
          <a:noFill/>
        </a:ln>
      </c:spPr>
    </c:plotArea>
    <c:plotVisOnly val="1"/>
    <c:dispBlanksAs val="zero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9032414343180371"/>
          <c:y val="0.16250884499914794"/>
          <c:w val="0.64932480073691379"/>
          <c:h val="0.6526126146343447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в общем объеме налоговых и неналоговых доходов</c:v>
                </c:pt>
              </c:strCache>
            </c:strRef>
          </c:tx>
          <c:explosion val="20"/>
          <c:dPt>
            <c:idx val="0"/>
            <c:bubble3D val="0"/>
            <c:explosion val="48"/>
          </c:dPt>
          <c:dPt>
            <c:idx val="1"/>
            <c:bubble3D val="0"/>
            <c:explosion val="0"/>
          </c:dPt>
          <c:dPt>
            <c:idx val="2"/>
            <c:bubble3D val="0"/>
            <c:explosion val="9"/>
          </c:dPt>
          <c:dLbls>
            <c:dLbl>
              <c:idx val="0"/>
              <c:layout>
                <c:manualLayout>
                  <c:x val="-1.139381462073167E-2"/>
                  <c:y val="-6.2722736992159661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 на доходы </a:t>
                    </a:r>
                    <a:r>
                      <a:rPr lang="ru-RU" sz="1400" dirty="0" smtClean="0"/>
                      <a:t>физических</a:t>
                    </a:r>
                    <a:r>
                      <a:rPr lang="ru-RU" sz="1400" baseline="0" dirty="0" smtClean="0"/>
                      <a:t> </a:t>
                    </a:r>
                    <a:r>
                      <a:rPr lang="ru-RU" sz="1400" dirty="0" smtClean="0"/>
                      <a:t>лиц</a:t>
                    </a:r>
                    <a:r>
                      <a:rPr lang="ru-RU" sz="1400" baseline="0" dirty="0" smtClean="0"/>
                      <a:t> </a:t>
                    </a:r>
                    <a:r>
                      <a:rPr lang="ru-RU" sz="1400" baseline="0" dirty="0" smtClean="0"/>
                      <a:t>75,1</a:t>
                    </a:r>
                    <a:r>
                      <a:rPr lang="ru-RU" sz="1400" dirty="0" smtClean="0"/>
                      <a:t>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1"/>
              <c:layout>
                <c:manualLayout>
                  <c:x val="6.1802951699495734E-2"/>
                  <c:y val="1.2544547398431931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Налоги </a:t>
                    </a:r>
                    <a:r>
                      <a:rPr lang="ru-RU" sz="1400" dirty="0"/>
                      <a:t>на </a:t>
                    </a:r>
                    <a:r>
                      <a:rPr lang="ru-RU" sz="1400" dirty="0" smtClean="0"/>
                      <a:t>имущество</a:t>
                    </a:r>
                  </a:p>
                  <a:p>
                    <a:r>
                      <a:rPr lang="ru-RU" sz="1400" dirty="0" smtClean="0"/>
                      <a:t>9,0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2"/>
              <c:layout>
                <c:manualLayout>
                  <c:x val="0.14863971386066502"/>
                  <c:y val="0.122427643800405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Государственная пошлина</a:t>
                    </a:r>
                  </a:p>
                  <a:p>
                    <a:r>
                      <a:rPr lang="ru-RU" sz="1400" dirty="0" smtClean="0"/>
                      <a:t>15,9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3"/>
              <c:layout>
                <c:manualLayout>
                  <c:x val="-2.7827045495192992E-2"/>
                  <c:y val="1.7927837423743272E-2"/>
                </c:manualLayout>
              </c:layout>
              <c:tx>
                <c:rich>
                  <a:bodyPr/>
                  <a:lstStyle/>
                  <a:p>
                    <a:r>
                      <a:rPr lang="ru-RU" sz="1400" baseline="0" dirty="0" smtClean="0">
                        <a:latin typeface="Times New Roman" pitchFamily="18" charset="0"/>
                      </a:rPr>
                      <a:t>Земельный налог(16,8 </a:t>
                    </a:r>
                    <a:r>
                      <a:rPr lang="ru-RU" sz="1400" baseline="0" dirty="0" err="1">
                        <a:latin typeface="Times New Roman" pitchFamily="18" charset="0"/>
                      </a:rPr>
                      <a:t>тыс.руб</a:t>
                    </a:r>
                    <a:r>
                      <a:rPr lang="ru-RU" sz="1400" baseline="0" dirty="0" smtClean="0">
                        <a:latin typeface="Times New Roman" pitchFamily="18" charset="0"/>
                      </a:rPr>
                      <a:t>):6,3%</a:t>
                    </a:r>
                    <a:endParaRPr lang="ru-RU" sz="1600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4"/>
              <c:layout>
                <c:manualLayout>
                  <c:x val="-4.3822391794144495E-2"/>
                  <c:y val="-0.2283280484451204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Земельный налог </a:t>
                    </a:r>
                    <a:r>
                      <a:rPr lang="ru-RU" sz="1400" dirty="0" smtClean="0"/>
                      <a:t>(118,0 </a:t>
                    </a:r>
                    <a:r>
                      <a:rPr lang="ru-RU" sz="1400" dirty="0" err="1"/>
                      <a:t>тыс.руб</a:t>
                    </a:r>
                    <a:r>
                      <a:rPr lang="ru-RU" sz="1400" dirty="0"/>
                      <a:t>):0,1%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txPr>
              <a:bodyPr/>
              <a:lstStyle/>
              <a:p>
                <a:pPr>
                  <a:defRPr sz="1400" baseline="0">
                    <a:latin typeface="Times New Roman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:</c:separator>
            <c:showLeaderLines val="1"/>
          </c:dLbls>
          <c:cat>
            <c:strRef>
              <c:f>Лист1!$A$2:$A$4</c:f>
              <c:strCache>
                <c:ptCount val="3"/>
                <c:pt idx="0">
                  <c:v>Налог на доходы физических лиц (66,8 тыс.руб)</c:v>
                </c:pt>
                <c:pt idx="1">
                  <c:v>Налоги на имущество (8,0 тыс.руб)</c:v>
                </c:pt>
                <c:pt idx="2">
                  <c:v>Государственная пошлина (14,1 тыс.руб)</c:v>
                </c:pt>
              </c:strCache>
            </c:strRef>
          </c:cat>
          <c:val>
            <c:numRef>
              <c:f>Лист1!$B$2:$B$4</c:f>
              <c:numCache>
                <c:formatCode>0.000%</c:formatCode>
                <c:ptCount val="3"/>
                <c:pt idx="0">
                  <c:v>0.75140607424071992</c:v>
                </c:pt>
                <c:pt idx="1">
                  <c:v>8.9988751406074249E-2</c:v>
                </c:pt>
                <c:pt idx="2">
                  <c:v>0.15860517435320587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 на доходы физических лиц (66,8 тыс.руб)</c:v>
                </c:pt>
                <c:pt idx="1">
                  <c:v>Налоги на имущество (8,0 тыс.руб)</c:v>
                </c:pt>
                <c:pt idx="2">
                  <c:v>Государственная пошлина (14,1 тыс.руб)</c:v>
                </c:pt>
              </c:strCache>
            </c:strRef>
          </c:cat>
          <c:val>
            <c:numRef>
              <c:f>Лист1!$C$2:$C$4</c:f>
              <c:numCache>
                <c:formatCode>0.0</c:formatCode>
                <c:ptCount val="3"/>
                <c:pt idx="0">
                  <c:v>66.8</c:v>
                </c:pt>
                <c:pt idx="1">
                  <c:v>8</c:v>
                </c:pt>
                <c:pt idx="2">
                  <c:v>14.1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effectLst>
      <a:glow rad="63500">
        <a:schemeClr val="accent5">
          <a:satMod val="175000"/>
          <a:alpha val="40000"/>
        </a:schemeClr>
      </a:glow>
    </a:effectLst>
    <a:scene3d>
      <a:camera prst="orthographicFront"/>
      <a:lightRig rig="threePt" dir="t"/>
    </a:scene3d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7506100663028213"/>
          <c:y val="9.2340028924955797E-2"/>
          <c:w val="0.19409621552719342"/>
          <c:h val="0.62731372864106272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explosion val="15"/>
          <c:dPt>
            <c:idx val="0"/>
            <c:bubble3D val="0"/>
          </c:dPt>
          <c:dLbls>
            <c:dLbl>
              <c:idx val="0"/>
              <c:layout>
                <c:manualLayout>
                  <c:x val="2.862555061757073E-2"/>
                  <c:y val="-5.4421768707482991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3.0309406536251363E-2"/>
                  <c:y val="6.5305693931115752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1.1786991430764419E-2"/>
                  <c:y val="2.7210884353741496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Лист1!$A$2:$A$3</c:f>
              <c:strCache>
                <c:ptCount val="2"/>
                <c:pt idx="0">
                  <c:v>Дотации</c:v>
                </c:pt>
                <c:pt idx="1">
                  <c:v>Субвенции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3751</c:v>
                </c:pt>
                <c:pt idx="1">
                  <c:v>162.1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330"/>
      </c:pieChart>
    </c:plotArea>
    <c:legend>
      <c:legendPos val="r"/>
      <c:layout/>
      <c:overlay val="0"/>
      <c:txPr>
        <a:bodyPr/>
        <a:lstStyle/>
        <a:p>
          <a:pPr>
            <a:defRPr sz="16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15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4130996037027266E-2"/>
          <c:y val="0.1164695177434031"/>
          <c:w val="0.83911859414373813"/>
          <c:h val="0.8138893166102102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>
              <c:idx val="0"/>
              <c:layout>
                <c:manualLayout>
                  <c:x val="-0.21197611843286923"/>
                  <c:y val="6.0642674442764721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Общегосударственные вопросы; </a:t>
                    </a:r>
                    <a:r>
                      <a:rPr lang="ru-RU" dirty="0" smtClean="0"/>
                      <a:t>76,9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6.1080649088485608E-2"/>
                  <c:y val="-0.12397813330658508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Национальная </a:t>
                    </a:r>
                    <a:r>
                      <a:rPr lang="ru-RU" dirty="0"/>
                      <a:t>оборона; </a:t>
                    </a:r>
                    <a:r>
                      <a:rPr lang="ru-RU" dirty="0" smtClean="0"/>
                      <a:t>4,1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6.3564565080924007E-2"/>
                  <c:y val="-0.11855186891447486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Жилищно-коммунальное хозяйство; </a:t>
                    </a:r>
                    <a:r>
                      <a:rPr lang="ru-RU" dirty="0" smtClean="0"/>
                      <a:t>19,0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0573602682281792E-2"/>
                  <c:y val="-0.1902316350583565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10296192035679273"/>
                  <c:y val="1.2260824084887479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6.4749931080401266E-2"/>
                  <c:y val="-0.23550572102054121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6.2850568589811015E-2"/>
                  <c:y val="-0.14629473836691037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8.6194946591374319E-2"/>
                  <c:y val="-9.114815475129256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.18446142175958441"/>
                  <c:y val="-1.841817543507698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.15696818661102341"/>
                  <c:y val="0.10894829229148904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7.1336064227189661E-2"/>
                  <c:y val="8.0920521877440477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numFmt formatCode="0.0%" sourceLinked="0"/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Жилищно-коммунальное хозяйство</c:v>
                </c:pt>
              </c:strCache>
            </c:strRef>
          </c:cat>
          <c:val>
            <c:numRef>
              <c:f>Лист1!$B$2:$B$4</c:f>
              <c:numCache>
                <c:formatCode>0.000%</c:formatCode>
                <c:ptCount val="3"/>
                <c:pt idx="0">
                  <c:v>0.76924037981009497</c:v>
                </c:pt>
                <c:pt idx="1">
                  <c:v>4.0504747626186909E-2</c:v>
                </c:pt>
                <c:pt idx="2">
                  <c:v>0.19025487256371815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0.34451</cdr:x>
      <cdr:y>0.00247</cdr:y>
    </cdr:from>
    <cdr:to>
      <cdr:x>0.63218</cdr:x>
      <cdr:y>0.08312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2654126" y="11013"/>
          <a:ext cx="2216249" cy="3592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990DA-6D95-4F2E-A80F-C6C453C4A8B6}" type="datetimeFigureOut">
              <a:rPr lang="ru-RU" smtClean="0"/>
              <a:t>18.04.2024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4F424-8658-403B-8BC9-9665CB904D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751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36EBE9-5796-4EE9-8450-8DAE041634C3}" type="datetimeFigureOut">
              <a:rPr lang="ru-RU"/>
              <a:pPr>
                <a:defRPr/>
              </a:pPr>
              <a:t>18.04.2024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706"/>
            <a:ext cx="5438775" cy="44661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0218"/>
            <a:ext cx="2946400" cy="4964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10CB646-8B6D-4891-AEE1-01D055E1CDB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31224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0CB646-8B6D-4891-AEE1-01D055E1CDB8}" type="slidenum">
              <a:rPr lang="ru-RU" altLang="ru-RU" smtClean="0"/>
              <a:pPr>
                <a:defRPr/>
              </a:pPr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58778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0854FE7A-E6DF-4913-8B3A-77C15694E4B4}" type="slidenum">
              <a:rPr lang="ru-RU" altLang="ru-RU" smtClean="0">
                <a:solidFill>
                  <a:srgbClr val="000000"/>
                </a:solidFill>
              </a:rPr>
              <a:pPr/>
              <a:t>6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CD636A6-E331-476B-9693-BD9953705CED}" type="datetime1">
              <a:rPr lang="ru-RU"/>
              <a:pPr>
                <a:defRPr/>
              </a:pPr>
              <a:t>18.04.2024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2016366-4853-401F-A894-F8CB8FA8B3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901994"/>
      </p:ext>
    </p:extLst>
  </p:cSld>
  <p:clrMapOvr>
    <a:masterClrMapping/>
  </p:clrMapOvr>
  <p:transition spd="slow" advClick="0" advTm="2000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31699BA-BA01-4BCE-BEDE-6500FE60E0CD}" type="datetime1">
              <a:rPr lang="ru-RU"/>
              <a:pPr>
                <a:defRPr/>
              </a:pPr>
              <a:t>18.04.2024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1CA222E-0C45-4809-8A8A-69F79515B4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262705"/>
      </p:ext>
    </p:extLst>
  </p:cSld>
  <p:clrMapOvr>
    <a:masterClrMapping/>
  </p:clrMapOvr>
  <p:transition spd="slow" advClick="0" advTm="2000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BCCA319-F6FC-42CD-B338-F8CDE6CE680C}" type="datetime1">
              <a:rPr lang="ru-RU"/>
              <a:pPr>
                <a:defRPr/>
              </a:pPr>
              <a:t>18.04.2024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9123AB5-80DC-4549-8E5B-A2E18E754F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6620"/>
      </p:ext>
    </p:extLst>
  </p:cSld>
  <p:clrMapOvr>
    <a:masterClrMapping/>
  </p:clrMapOvr>
  <p:transition spd="slow" advClick="0" advTm="2000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13E9287-98EE-4F7E-85B4-D73F584CE015}" type="datetime1">
              <a:rPr lang="ru-RU"/>
              <a:pPr>
                <a:defRPr/>
              </a:pPr>
              <a:t>18.04.2024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8158A3A-71F4-49A0-AD73-66EE23E4F5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793436"/>
      </p:ext>
    </p:extLst>
  </p:cSld>
  <p:clrMapOvr>
    <a:masterClrMapping/>
  </p:clrMapOvr>
  <p:transition spd="slow" advClick="0" advTm="2000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EA8F195-9687-48F9-A2C3-D6400C85C11C}" type="datetime1">
              <a:rPr lang="ru-RU"/>
              <a:pPr>
                <a:defRPr/>
              </a:pPr>
              <a:t>18.04.2024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7D4351C-79BC-4684-B821-A84E6752E1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173043"/>
      </p:ext>
    </p:extLst>
  </p:cSld>
  <p:clrMapOvr>
    <a:masterClrMapping/>
  </p:clrMapOvr>
  <p:transition spd="slow" advClick="0" advTm="2000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8F7D358-28AC-4FA9-B6BD-8F3FD3D32F33}" type="datetime1">
              <a:rPr lang="ru-RU"/>
              <a:pPr>
                <a:defRPr/>
              </a:pPr>
              <a:t>18.04.2024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AA66D42-3113-411B-9CE2-AAB4B2C473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725810"/>
      </p:ext>
    </p:extLst>
  </p:cSld>
  <p:clrMapOvr>
    <a:masterClrMapping/>
  </p:clrMapOvr>
  <p:transition spd="slow" advClick="0" advTm="2000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EE02134-2731-4F82-8006-D5F61897A767}" type="datetime1">
              <a:rPr lang="ru-RU"/>
              <a:pPr>
                <a:defRPr/>
              </a:pPr>
              <a:t>18.04.2024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38E2DBF-3633-458D-BA96-CE2DCFC6D8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1577487"/>
      </p:ext>
    </p:extLst>
  </p:cSld>
  <p:clrMapOvr>
    <a:masterClrMapping/>
  </p:clrMapOvr>
  <p:transition spd="slow" advClick="0" advTm="2000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7814208-613C-459F-93ED-140FDD33E47C}" type="datetime1">
              <a:rPr lang="ru-RU"/>
              <a:pPr>
                <a:defRPr/>
              </a:pPr>
              <a:t>18.04.2024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D383CEA-B58E-4D14-890F-BA283BFEC4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7446202"/>
      </p:ext>
    </p:extLst>
  </p:cSld>
  <p:clrMapOvr>
    <a:masterClrMapping/>
  </p:clrMapOvr>
  <p:transition spd="slow" advClick="0" advTm="2000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310CB20-0515-436B-A1A6-6A2181A28A0E}" type="datetime1">
              <a:rPr lang="ru-RU"/>
              <a:pPr>
                <a:defRPr/>
              </a:pPr>
              <a:t>18.04.2024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0B0F4B9-2C19-499B-9A91-03C0F731AE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890967"/>
      </p:ext>
    </p:extLst>
  </p:cSld>
  <p:clrMapOvr>
    <a:masterClrMapping/>
  </p:clrMapOvr>
  <p:transition spd="slow" advClick="0" advTm="2000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B93C225-840D-4C07-A41D-FAB5A023707D}" type="datetime1">
              <a:rPr lang="ru-RU"/>
              <a:pPr>
                <a:defRPr/>
              </a:pPr>
              <a:t>18.04.2024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A304145-D0C4-46DC-AB5B-1D1C9755E0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859792"/>
      </p:ext>
    </p:extLst>
  </p:cSld>
  <p:clrMapOvr>
    <a:masterClrMapping/>
  </p:clrMapOvr>
  <p:transition spd="slow" advClick="0" advTm="2000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C61FD9B-A518-464F-93A9-587377280F4F}" type="datetime1">
              <a:rPr lang="ru-RU"/>
              <a:pPr>
                <a:defRPr/>
              </a:pPr>
              <a:t>18.04.2024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EC89534-C4B9-44D6-8A83-60BEBDDFB7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495432"/>
      </p:ext>
    </p:extLst>
  </p:cSld>
  <p:clrMapOvr>
    <a:masterClrMapping/>
  </p:clrMapOvr>
  <p:transition spd="slow" advClick="0" advTm="2000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1E0FF"/>
            </a:gs>
            <a:gs pos="50000">
              <a:srgbClr val="FFFFD9"/>
            </a:gs>
            <a:gs pos="100000">
              <a:srgbClr val="C1E0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B644617-C019-4913-B10F-CAE860577A1F}" type="datetime1">
              <a:rPr lang="ru-RU"/>
              <a:pPr>
                <a:defRPr/>
              </a:pPr>
              <a:t>18.04.2024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5C724DA-0BD5-4E93-8166-EC4E12F4ED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37" r:id="rId1"/>
    <p:sldLayoutId id="2147487838" r:id="rId2"/>
    <p:sldLayoutId id="2147487839" r:id="rId3"/>
    <p:sldLayoutId id="2147487840" r:id="rId4"/>
    <p:sldLayoutId id="2147487841" r:id="rId5"/>
    <p:sldLayoutId id="2147487842" r:id="rId6"/>
    <p:sldLayoutId id="2147487843" r:id="rId7"/>
    <p:sldLayoutId id="2147487844" r:id="rId8"/>
    <p:sldLayoutId id="2147487845" r:id="rId9"/>
    <p:sldLayoutId id="2147487846" r:id="rId10"/>
    <p:sldLayoutId id="2147487847" r:id="rId11"/>
  </p:sldLayoutIdLst>
  <p:transition spd="slow" advClick="0" advTm="2000">
    <p:circl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.xml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_____Microsoft_Excel_97-20032.xls"/><Relationship Id="rId5" Type="http://schemas.openxmlformats.org/officeDocument/2006/relationships/image" Target="../media/image1.png"/><Relationship Id="rId4" Type="http://schemas.openxmlformats.org/officeDocument/2006/relationships/oleObject" Target="../embeddings/_____Microsoft_Excel_97-20031.xls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0" y="428611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Сельское поселение </a:t>
            </a:r>
            <a:r>
              <a:rPr lang="ru-RU" sz="3600" b="1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Илирней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7413" name="TextBox 5"/>
          <p:cNvSpPr txBox="1">
            <a:spLocks noChangeArrowheads="1"/>
          </p:cNvSpPr>
          <p:nvPr/>
        </p:nvSpPr>
        <p:spPr bwMode="auto">
          <a:xfrm>
            <a:off x="71216" y="4683125"/>
            <a:ext cx="900157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декабрь 2023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8" name="Заголовок 1"/>
          <p:cNvSpPr txBox="1">
            <a:spLocks/>
          </p:cNvSpPr>
          <p:nvPr/>
        </p:nvSpPr>
        <p:spPr bwMode="gray">
          <a:xfrm>
            <a:off x="71215" y="2643758"/>
            <a:ext cx="9001571" cy="171075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r>
              <a:rPr lang="ru-RU" b="1" kern="0" dirty="0">
                <a:latin typeface="Times New Roman" pitchFamily="18" charset="0"/>
                <a:cs typeface="Times New Roman" pitchFamily="18" charset="0"/>
              </a:rPr>
              <a:t>к проекту решения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Совета депутатов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муниципального образования сельское поселение Илирней «О бюджете сельского поселения Илирней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год»</a:t>
            </a:r>
          </a:p>
          <a:p>
            <a:pPr algn="ctr" eaLnBrk="1" hangingPunct="1">
              <a:defRPr/>
            </a:pPr>
            <a:endParaRPr lang="ru-RU" sz="1600" b="1" kern="0" dirty="0">
              <a:solidFill>
                <a:schemeClr val="tx1">
                  <a:lumMod val="95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БЮДЖЕТ ДЛЯ ГРАЖДАН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TextBox 6"/>
          <p:cNvSpPr txBox="1">
            <a:spLocks noChangeArrowheads="1"/>
          </p:cNvSpPr>
          <p:nvPr/>
        </p:nvSpPr>
        <p:spPr bwMode="auto">
          <a:xfrm>
            <a:off x="179511" y="1491630"/>
            <a:ext cx="878497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Информация об исполнении бюджета сельского поселения Илирней на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 по разделам и подразделам классификации расходов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бюджета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6070607"/>
              </p:ext>
            </p:extLst>
          </p:nvPr>
        </p:nvGraphicFramePr>
        <p:xfrm>
          <a:off x="1115615" y="2283718"/>
          <a:ext cx="6912768" cy="1100849"/>
        </p:xfrm>
        <a:graphic>
          <a:graphicData uri="http://schemas.openxmlformats.org/drawingml/2006/table">
            <a:tbl>
              <a:tblPr/>
              <a:tblGrid>
                <a:gridCol w="3954664"/>
                <a:gridCol w="2958104"/>
              </a:tblGrid>
              <a:tr h="1744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Наименования разделов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Утверждено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3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Общегосударственные вопросы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3 078,5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оборона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162,1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1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Жилищно-коммунальное хозяйство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761,4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4 002,0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59533" y="482189"/>
            <a:ext cx="84249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>
              <a:defRPr/>
            </a:pP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TextBox 7"/>
          <p:cNvSpPr txBox="1">
            <a:spLocks noChangeArrowheads="1"/>
          </p:cNvSpPr>
          <p:nvPr/>
        </p:nvSpPr>
        <p:spPr bwMode="auto">
          <a:xfrm>
            <a:off x="1169876" y="1256707"/>
            <a:ext cx="68042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Ожидаемые расходы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80721977"/>
              </p:ext>
            </p:extLst>
          </p:nvPr>
        </p:nvGraphicFramePr>
        <p:xfrm>
          <a:off x="658019" y="1443038"/>
          <a:ext cx="7827962" cy="348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59533" y="482189"/>
            <a:ext cx="84249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>
              <a:defRPr/>
            </a:pP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</p:spTree>
    <p:extLst>
      <p:ext uri="{BB962C8B-B14F-4D97-AF65-F5344CB8AC3E}">
        <p14:creationId xmlns:p14="http://schemas.microsoft.com/office/powerpoint/2010/main" val="5616234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Box 6"/>
          <p:cNvSpPr txBox="1">
            <a:spLocks noChangeArrowheads="1"/>
          </p:cNvSpPr>
          <p:nvPr/>
        </p:nvSpPr>
        <p:spPr bwMode="auto">
          <a:xfrm>
            <a:off x="642938" y="1071563"/>
            <a:ext cx="77152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ru-RU" sz="1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19" name="TextBox 8"/>
          <p:cNvSpPr txBox="1">
            <a:spLocks noChangeArrowheads="1"/>
          </p:cNvSpPr>
          <p:nvPr/>
        </p:nvSpPr>
        <p:spPr bwMode="auto">
          <a:xfrm>
            <a:off x="842416" y="1448366"/>
            <a:ext cx="7834039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Подготовлено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Управлением финансов, экономики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 имущественных отношений</a:t>
            </a: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Администрации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муниципального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образования</a:t>
            </a: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Билибинский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муниципальный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район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TextBox 8"/>
          <p:cNvSpPr txBox="1"/>
          <p:nvPr/>
        </p:nvSpPr>
        <p:spPr>
          <a:xfrm>
            <a:off x="611560" y="1338903"/>
            <a:ext cx="7992888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/>
              <a:t> 	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Бюджет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сельского поселения Илирней на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запланирован с учетом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следующих основных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показателей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321455" y="352433"/>
            <a:ext cx="8501090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основных параметрах бюджета 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7505648"/>
              </p:ext>
            </p:extLst>
          </p:nvPr>
        </p:nvGraphicFramePr>
        <p:xfrm>
          <a:off x="1475656" y="2211710"/>
          <a:ext cx="6192688" cy="2330553"/>
        </p:xfrm>
        <a:graphic>
          <a:graphicData uri="http://schemas.openxmlformats.org/drawingml/2006/table">
            <a:tbl>
              <a:tblPr/>
              <a:tblGrid>
                <a:gridCol w="3240360"/>
                <a:gridCol w="2952328"/>
              </a:tblGrid>
              <a:tr h="1038853"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показателя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Запланировано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 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2024 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год</a:t>
                      </a: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тыс.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руб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.)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Доходы </a:t>
                      </a:r>
                      <a:r>
                        <a:rPr kumimoji="0" lang="ru-RU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4 002,0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Расходы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4 002,0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75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Профицит(+),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дефицит (-)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400" b="0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714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578" name="TextBox 8"/>
          <p:cNvSpPr txBox="1">
            <a:spLocks noChangeArrowheads="1"/>
          </p:cNvSpPr>
          <p:nvPr/>
        </p:nvSpPr>
        <p:spPr bwMode="auto">
          <a:xfrm>
            <a:off x="107157" y="1311302"/>
            <a:ext cx="8929687" cy="1015663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 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Распределение ожидаемых доходов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сельского поселения по налоговым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неналоговым доходам,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 также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безвозмездным поступлениям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от других бюджетов бюджетной системы Российской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Федерации: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3581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4485675"/>
              </p:ext>
            </p:extLst>
          </p:nvPr>
        </p:nvGraphicFramePr>
        <p:xfrm>
          <a:off x="464344" y="2894013"/>
          <a:ext cx="8215312" cy="1719264"/>
        </p:xfrm>
        <a:graphic>
          <a:graphicData uri="http://schemas.openxmlformats.org/drawingml/2006/table">
            <a:tbl>
              <a:tblPr/>
              <a:tblGrid>
                <a:gridCol w="4718050"/>
                <a:gridCol w="3497262"/>
              </a:tblGrid>
              <a:tr h="322263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Структура доходов бюджета на </a:t>
                      </a: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2024 год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 поступлений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</a:p>
                  </a:txBody>
                  <a:tcPr marL="68580" marR="6858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88,9</a:t>
                      </a:r>
                      <a:endParaRPr kumimoji="0" lang="ru-RU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3 913,1</a:t>
                      </a:r>
                      <a:endParaRPr kumimoji="0" lang="ru-RU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4 002,0</a:t>
                      </a:r>
                      <a:endParaRPr kumimoji="0" lang="ru-RU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7" name="TextBox 8"/>
          <p:cNvSpPr txBox="1">
            <a:spLocks noChangeArrowheads="1"/>
          </p:cNvSpPr>
          <p:nvPr/>
        </p:nvSpPr>
        <p:spPr bwMode="auto">
          <a:xfrm>
            <a:off x="124905" y="1203598"/>
            <a:ext cx="8894191" cy="646331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диаграмме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3581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45929753"/>
              </p:ext>
            </p:extLst>
          </p:nvPr>
        </p:nvGraphicFramePr>
        <p:xfrm>
          <a:off x="872331" y="1840751"/>
          <a:ext cx="7399338" cy="316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5603" name="TextBox 6"/>
          <p:cNvSpPr txBox="1">
            <a:spLocks noChangeArrowheads="1"/>
          </p:cNvSpPr>
          <p:nvPr/>
        </p:nvSpPr>
        <p:spPr bwMode="auto">
          <a:xfrm>
            <a:off x="179512" y="1131590"/>
            <a:ext cx="878497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 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в таблице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7719139"/>
              </p:ext>
            </p:extLst>
          </p:nvPr>
        </p:nvGraphicFramePr>
        <p:xfrm>
          <a:off x="1079612" y="2283718"/>
          <a:ext cx="6984776" cy="1391866"/>
        </p:xfrm>
        <a:graphic>
          <a:graphicData uri="http://schemas.openxmlformats.org/drawingml/2006/table">
            <a:tbl>
              <a:tblPr/>
              <a:tblGrid>
                <a:gridCol w="4229877"/>
                <a:gridCol w="2754899"/>
              </a:tblGrid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88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66,8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имущество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673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Государственная пошлина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767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того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налоговых доходов: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ru-RU" sz="1200" b="1" i="0" u="none" strike="noStrik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88,9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37" name="Диаграмма" r:id="rId4" imgW="2548349" imgH="1963082" progId="Excel.Chart.8">
                  <p:embed/>
                </p:oleObj>
              </mc:Choice>
              <mc:Fallback>
                <p:oleObj name="Диаграмма" r:id="rId4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38" name="Диаграмма" r:id="rId6" imgW="2554445" imgH="1463167" progId="Excel.Chart.8">
                  <p:embed/>
                </p:oleObj>
              </mc:Choice>
              <mc:Fallback>
                <p:oleObj name="Диаграмма" r:id="rId6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243682" y="259557"/>
            <a:ext cx="8656637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</a:t>
            </a:r>
            <a:r>
              <a:rPr lang="ru-RU" sz="68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НАЛОГОВЫХ ДОХОДОВ БЮДЖЕТА ПОСЕЛЕНИЯ 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 2024 ГОД</a:t>
            </a:r>
            <a:endParaRPr lang="ru-RU" sz="6800" b="1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539750" y="4100513"/>
            <a:ext cx="3521075" cy="804862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ct val="170000"/>
              </a:lnSpc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solidFill>
                  <a:prstClr val="black"/>
                </a:solidFill>
              </a:rPr>
              <a:t/>
            </a:r>
            <a:br>
              <a:rPr lang="ru-RU" sz="4800" dirty="0" smtClean="0">
                <a:solidFill>
                  <a:prstClr val="black"/>
                </a:solidFill>
              </a:rPr>
            </a:br>
            <a:endParaRPr lang="ru-RU" sz="4800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05417487"/>
              </p:ext>
            </p:extLst>
          </p:nvPr>
        </p:nvGraphicFramePr>
        <p:xfrm>
          <a:off x="626221" y="737072"/>
          <a:ext cx="7868492" cy="42778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8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71662" y="482189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>
              <a:defRPr/>
            </a:pP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6627" name="TextBox 6"/>
          <p:cNvSpPr txBox="1">
            <a:spLocks noChangeArrowheads="1"/>
          </p:cNvSpPr>
          <p:nvPr/>
        </p:nvSpPr>
        <p:spPr bwMode="auto">
          <a:xfrm>
            <a:off x="107504" y="1419622"/>
            <a:ext cx="8928992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Наибольший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удельный вес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структуре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ожидаемых поступлений по налоговым доходам составит налог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доходы физических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лиц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75,1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%).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Объем ожидаемых неналоговых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составит 0,0 тыс. рублей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482189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 бюджете 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4100" name="TextBox 6"/>
          <p:cNvSpPr txBox="1">
            <a:spLocks noChangeArrowheads="1"/>
          </p:cNvSpPr>
          <p:nvPr/>
        </p:nvSpPr>
        <p:spPr bwMode="auto">
          <a:xfrm>
            <a:off x="179512" y="1125539"/>
            <a:ext cx="8784976" cy="1246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Ожидаемый 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бъем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безвозмездных поступлений из окружного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2024 год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составляет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3 913,1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тыс. рублей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Структура безвозмездных поступлений из окружного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представлена в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диаграмме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45380903"/>
              </p:ext>
            </p:extLst>
          </p:nvPr>
        </p:nvGraphicFramePr>
        <p:xfrm>
          <a:off x="800894" y="2643758"/>
          <a:ext cx="7542213" cy="233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2590855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3" y="482189"/>
            <a:ext cx="84249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>
              <a:defRPr/>
            </a:pP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75" name="TextBox 8"/>
          <p:cNvSpPr txBox="1">
            <a:spLocks noChangeArrowheads="1"/>
          </p:cNvSpPr>
          <p:nvPr/>
        </p:nvSpPr>
        <p:spPr bwMode="auto">
          <a:xfrm>
            <a:off x="428625" y="1275606"/>
            <a:ext cx="8286750" cy="2608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      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Приоритетами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в расходовании средств бюджета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сельского поселения на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год остаются: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1) обеспечение своевременности и полноты выплаты заработной платы работникам бюджетной сферы;</a:t>
            </a: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2) недопущение кредиторской задолженности по заработной плате и социальным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выплатам.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   Запланированный бюджет сельского поселения Илирней на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расходным статьям составит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4 002,0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тыс. рублей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. Информация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о планируемых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объемах бюджета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по разделам классификации расходов бюджета представлена в таблице и диаграмме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20546</TotalTime>
  <Words>368</Words>
  <Application>Microsoft Office PowerPoint</Application>
  <PresentationFormat>Экран (16:9)</PresentationFormat>
  <Paragraphs>98</Paragraphs>
  <Slides>12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4" baseType="lpstr">
      <vt:lpstr>7_Тема Office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КОВЕНЕВА</dc:creator>
  <cp:lastModifiedBy>М. Р. Вылко</cp:lastModifiedBy>
  <cp:revision>2098</cp:revision>
  <cp:lastPrinted>2020-06-07T00:25:00Z</cp:lastPrinted>
  <dcterms:created xsi:type="dcterms:W3CDTF">2013-10-29T07:14:12Z</dcterms:created>
  <dcterms:modified xsi:type="dcterms:W3CDTF">2024-04-18T04:11:32Z</dcterms:modified>
</cp:coreProperties>
</file>