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2976" y="-117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7.1594430421633673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2.8384971736660766E-2"/>
                  <c:y val="-0.1202666698662672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9,9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8.2453322175578411E-4"/>
                  <c:y val="2.7519827524690076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Неналоговые поступления
</a:t>
                    </a:r>
                    <a:r>
                      <a:rPr lang="ru-RU" dirty="0" smtClean="0"/>
                      <a:t>0,0 %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8938618562903871E-2"/>
                  <c:y val="4.24409121134982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90,1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9.9324204161479628</c:v>
                </c:pt>
                <c:pt idx="1">
                  <c:v>0</c:v>
                </c:pt>
                <c:pt idx="2">
                  <c:v>90.067579583852037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558.5</c:v>
                </c:pt>
                <c:pt idx="1">
                  <c:v>0</c:v>
                </c:pt>
                <c:pt idx="2" formatCode="0.00">
                  <c:v>5064.5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546805655075962"/>
          <c:y val="5.4243164634550103E-2"/>
          <c:w val="0.70749372606391281"/>
          <c:h val="0.71354747216614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2.0241421193452395E-2"/>
                  <c:y val="1.88662174640825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Госпошлина</a:t>
                    </a:r>
                  </a:p>
                  <a:p>
                    <a:r>
                      <a:rPr lang="ru-RU" sz="1600" dirty="0" smtClean="0"/>
                      <a:t>2,3 </a:t>
                    </a:r>
                    <a:r>
                      <a:rPr lang="ru-RU" sz="16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4210274313287063"/>
                  <c:y val="1.6208016420255301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Налог </a:t>
                    </a:r>
                    <a:r>
                      <a:rPr lang="ru-RU" sz="1600" dirty="0"/>
                      <a:t>на доходы физических лиц </a:t>
                    </a:r>
                    <a:r>
                      <a:rPr lang="ru-RU" sz="1600" dirty="0" smtClean="0"/>
                      <a:t>44,1 </a:t>
                    </a:r>
                    <a:r>
                      <a:rPr lang="ru-RU" sz="16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-6.550234986216931E-2"/>
                  <c:y val="7.16569404661445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Налоги на </a:t>
                    </a:r>
                    <a:r>
                      <a:rPr lang="ru-RU" sz="1600" dirty="0" smtClean="0"/>
                      <a:t>имущество</a:t>
                    </a:r>
                  </a:p>
                  <a:p>
                    <a:r>
                      <a:rPr lang="ru-RU" sz="1600" dirty="0" smtClean="0"/>
                      <a:t>33,7 </a:t>
                    </a:r>
                    <a:r>
                      <a:rPr lang="ru-RU" sz="16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4.9125633453377629E-2"/>
                  <c:y val="7.8671011055098911E-2"/>
                </c:manualLayout>
              </c:layout>
              <c:tx>
                <c:rich>
                  <a:bodyPr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Налог на совокупный доход</a:t>
                    </a:r>
                    <a:endParaRPr lang="ru-RU" sz="1600" baseline="0" dirty="0" smtClean="0">
                      <a:effectLst/>
                    </a:endParaRPr>
                  </a:p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600" b="0" i="0" u="none" strike="noStrike" kern="1200" baseline="0">
                        <a:solidFill>
                          <a:prstClr val="black"/>
                        </a:solidFill>
                        <a:latin typeface="Times New Roman" pitchFamily="18" charset="0"/>
                        <a:ea typeface="+mn-ea"/>
                        <a:cs typeface="+mn-cs"/>
                      </a:defRPr>
                    </a:pPr>
                    <a:r>
                      <a:rPr lang="ru-RU" sz="1600" dirty="0" smtClean="0">
                        <a:effectLst/>
                      </a:rPr>
                      <a:t>19,9 </a:t>
                    </a:r>
                    <a:r>
                      <a:rPr lang="ru-RU" sz="1600" dirty="0" smtClean="0">
                        <a:effectLst/>
                      </a:rPr>
                      <a:t>%</a:t>
                    </a:r>
                    <a:endParaRPr lang="ru-RU" sz="1400" dirty="0" smtClean="0">
                      <a:effectLst/>
                    </a:endParaRP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/>
                      <a:t>Земельный налог </a:t>
                    </a:r>
                    <a:r>
                      <a:rPr lang="ru-RU" sz="1600" dirty="0" smtClean="0"/>
                      <a:t>(118,0 </a:t>
                    </a:r>
                    <a:r>
                      <a:rPr lang="ru-RU" sz="1600" dirty="0" err="1"/>
                      <a:t>тыс.руб</a:t>
                    </a:r>
                    <a:r>
                      <a:rPr lang="ru-RU" sz="16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Лист1!$B$2:$B$5</c:f>
              <c:numCache>
                <c:formatCode>0.000%</c:formatCode>
                <c:ptCount val="4"/>
                <c:pt idx="0">
                  <c:v>0.19874664279319607</c:v>
                </c:pt>
                <c:pt idx="1">
                  <c:v>0.44100268576544316</c:v>
                </c:pt>
                <c:pt idx="2">
                  <c:v>0.33661593554162939</c:v>
                </c:pt>
                <c:pt idx="3">
                  <c:v>2.3634735899731422E-2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совокупный доход</c:v>
                </c:pt>
                <c:pt idx="1">
                  <c:v>Налог на доходы физических лиц</c:v>
                </c:pt>
                <c:pt idx="2">
                  <c:v>Налоги на имущество</c:v>
                </c:pt>
                <c:pt idx="3">
                  <c:v>Госпошлина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111</c:v>
                </c:pt>
                <c:pt idx="1">
                  <c:v>246.3</c:v>
                </c:pt>
                <c:pt idx="2">
                  <c:v>188</c:v>
                </c:pt>
                <c:pt idx="3">
                  <c:v>13.2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805102235887703"/>
          <c:y val="0.12621045142142476"/>
          <c:w val="0.18742612182230003"/>
          <c:h val="0.527922624142741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-5.2378689655103387E-2"/>
                  <c:y val="2.823432232164213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</a:t>
                    </a:r>
                    <a:r>
                      <a:rPr lang="ru-RU" sz="1600" baseline="0" dirty="0" smtClean="0"/>
                      <a:t> 578,1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653015530807E-2"/>
                  <c:y val="4.4754854404001013E-3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486,4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8144065073850656E-2"/>
                  <c:y val="-1.9080016393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4578.1000000000004</c:v>
                </c:pt>
                <c:pt idx="1">
                  <c:v>486.4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0643577140077529"/>
          <c:y val="0.22418446611863702"/>
          <c:w val="0.26973054045046047"/>
          <c:h val="0.5829591134450983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0.13466787989080983"/>
          <c:w val="0.80180358565869381"/>
          <c:h val="0.777492494966791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0286220091512961E-2"/>
                  <c:y val="4.244431229535798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62,8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479147446040231E-2"/>
                  <c:y val="4.3446798449556893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оборона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8,7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452491976838929E-2"/>
                  <c:y val="-1.664104088899715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</a:t>
                    </a:r>
                  </a:p>
                  <a:p>
                    <a:r>
                      <a:rPr lang="ru-RU" sz="1200" dirty="0" smtClean="0"/>
                      <a:t>28,5</a:t>
                    </a:r>
                    <a:r>
                      <a:rPr lang="ru-RU" sz="1200" baseline="0" dirty="0" smtClean="0"/>
                      <a:t>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0.62817001600569089</c:v>
                </c:pt>
                <c:pt idx="1">
                  <c:v>8.6501867330606427E-2</c:v>
                </c:pt>
                <c:pt idx="2">
                  <c:v>0.28532811666370267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71215" y="4683125"/>
            <a:ext cx="9001571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2023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Омолон «О бюджете сельского поселения Омолон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251519" y="1495698"/>
            <a:ext cx="8640961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631732"/>
              </p:ext>
            </p:extLst>
          </p:nvPr>
        </p:nvGraphicFramePr>
        <p:xfrm>
          <a:off x="1083718" y="257175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разделов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3 532,2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486,4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1 604,4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5 623,0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поселения</a:t>
            </a:r>
          </a:p>
          <a:p>
            <a:pPr algn="ctr" eaLnBrk="0" hangingPunct="0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 На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8650358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Администрации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Билибинский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Омолон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 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848876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 2024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5 623,0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5 623,0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ожидаемых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845451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558,5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5 064,5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5 623,0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14917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1067745"/>
              </p:ext>
            </p:extLst>
          </p:nvPr>
        </p:nvGraphicFramePr>
        <p:xfrm>
          <a:off x="708843" y="1921937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5058549"/>
              </p:ext>
            </p:extLst>
          </p:nvPr>
        </p:nvGraphicFramePr>
        <p:xfrm>
          <a:off x="1331640" y="2283718"/>
          <a:ext cx="6984776" cy="162648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246,3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совокупный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доход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188,0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558,5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2024 ГОД</a:t>
            </a:r>
            <a:endParaRPr lang="ru-RU" sz="6800" b="1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1600029"/>
              </p:ext>
            </p:extLst>
          </p:nvPr>
        </p:nvGraphicFramePr>
        <p:xfrm>
          <a:off x="807417" y="771550"/>
          <a:ext cx="7529165" cy="412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79512" y="1419622"/>
            <a:ext cx="8784976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ожидаемых поступлений по налоговым доходам составят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44,1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 и налоги на имущество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33,7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985833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Ожидаемый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 составляет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5 064,5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778267"/>
              </p:ext>
            </p:extLst>
          </p:nvPr>
        </p:nvGraphicFramePr>
        <p:xfrm>
          <a:off x="575556" y="2221186"/>
          <a:ext cx="7992888" cy="283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49163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Запланированный бюджет сельского поселения Омолон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год по расходным статьям составит 5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623,0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рублей.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объемах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21482</TotalTime>
  <Words>370</Words>
  <Application>Microsoft Office PowerPoint</Application>
  <PresentationFormat>Экран (16:9)</PresentationFormat>
  <Paragraphs>106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2140</cp:revision>
  <cp:lastPrinted>2020-06-07T00:25:00Z</cp:lastPrinted>
  <dcterms:created xsi:type="dcterms:W3CDTF">2013-10-29T07:14:12Z</dcterms:created>
  <dcterms:modified xsi:type="dcterms:W3CDTF">2024-04-18T04:43:12Z</dcterms:modified>
</cp:coreProperties>
</file>