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4"/>
  </p:notesMasterIdLst>
  <p:handoutMasterIdLst>
    <p:handoutMasterId r:id="rId15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37" r:id="rId9"/>
    <p:sldId id="527" r:id="rId10"/>
    <p:sldId id="528" r:id="rId11"/>
    <p:sldId id="535" r:id="rId12"/>
    <p:sldId id="534" r:id="rId13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95137" autoAdjust="0"/>
  </p:normalViewPr>
  <p:slideViewPr>
    <p:cSldViewPr>
      <p:cViewPr>
        <p:scale>
          <a:sx n="90" d="100"/>
          <a:sy n="90" d="100"/>
        </p:scale>
        <p:origin x="-2976" y="-1170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29785718668"/>
          <c:y val="0.15580497003216229"/>
          <c:w val="0.76222818852172991"/>
          <c:h val="0.742089671752558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0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-5.2414148400843429E-2"/>
                  <c:y val="-0.1502954473262601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7,3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2.9178285949364658E-2"/>
                  <c:y val="6.3610374536399977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Неналоговые поступления
</a:t>
                    </a:r>
                    <a:r>
                      <a:rPr lang="ru-RU" dirty="0" smtClean="0"/>
                      <a:t>0,0 %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4.1017453182973937E-2"/>
                  <c:y val="1.8380757939061576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Безвозмездные поступления
</a:t>
                    </a:r>
                    <a:r>
                      <a:rPr lang="ru-RU" dirty="0" smtClean="0"/>
                      <a:t>92,7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7.3451988055948449</c:v>
                </c:pt>
                <c:pt idx="1">
                  <c:v>0</c:v>
                </c:pt>
                <c:pt idx="2">
                  <c:v>92.654801194405152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373.9</c:v>
                </c:pt>
                <c:pt idx="1">
                  <c:v>0</c:v>
                </c:pt>
                <c:pt idx="2" formatCode="0.00">
                  <c:v>4716.5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5368347756191761"/>
          <c:y val="0.18246614397719174"/>
          <c:w val="0.67772757951873996"/>
          <c:h val="0.6830070546242303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Lbls>
            <c:dLbl>
              <c:idx val="0"/>
              <c:layout>
                <c:manualLayout>
                  <c:x val="5.7189706065450097E-2"/>
                  <c:y val="-1.4255167498218098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 на доходы физических лиц </a:t>
                    </a:r>
                    <a:r>
                      <a:rPr lang="ru-RU" sz="1400" dirty="0" smtClean="0"/>
                      <a:t>73,5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7.230683181176939E-2"/>
                  <c:y val="4.3552343343289397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</a:t>
                    </a:r>
                    <a:r>
                      <a:rPr lang="ru-RU" sz="1400" dirty="0" smtClean="0"/>
                      <a:t>на</a:t>
                    </a:r>
                    <a:r>
                      <a:rPr lang="ru-RU" sz="1400" baseline="0" dirty="0" smtClean="0"/>
                      <a:t> имущество</a:t>
                    </a:r>
                  </a:p>
                  <a:p>
                    <a:r>
                      <a:rPr lang="ru-RU" sz="1400" dirty="0" smtClean="0"/>
                      <a:t>15,5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3.8142428329055553E-2"/>
                  <c:y val="0.1150042743524129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</a:t>
                    </a:r>
                    <a:r>
                      <a:rPr lang="ru-RU" sz="1400" dirty="0" smtClean="0"/>
                      <a:t>на</a:t>
                    </a:r>
                    <a:r>
                      <a:rPr lang="ru-RU" sz="1400" baseline="0" dirty="0" smtClean="0"/>
                      <a:t> совокупный доход </a:t>
                    </a:r>
                    <a:r>
                      <a:rPr lang="ru-RU" sz="1400" baseline="0" dirty="0" smtClean="0"/>
                      <a:t>11,0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2.7827045495192992E-2"/>
                  <c:y val="1.7927837423743272E-2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Государственная пошлина 1,2%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Земельный налог </a:t>
                    </a:r>
                    <a:r>
                      <a:rPr lang="ru-RU" sz="1400" dirty="0" smtClean="0"/>
                      <a:t>(118,0 </a:t>
                    </a:r>
                    <a:r>
                      <a:rPr lang="ru-RU" sz="1400" dirty="0" err="1"/>
                      <a:t>тыс.руб</a:t>
                    </a:r>
                    <a:r>
                      <a:rPr lang="ru-RU" sz="1400" dirty="0"/>
                      <a:t>):0,1%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</c:v>
                </c:pt>
                <c:pt idx="1">
                  <c:v>Налоги на имущество</c:v>
                </c:pt>
                <c:pt idx="2">
                  <c:v>Налоги на совокупный доход</c:v>
                </c:pt>
              </c:strCache>
            </c:strRef>
          </c:cat>
          <c:val>
            <c:numRef>
              <c:f>Лист1!$B$2:$B$4</c:f>
              <c:numCache>
                <c:formatCode>0.000%</c:formatCode>
                <c:ptCount val="3"/>
                <c:pt idx="0">
                  <c:v>0.7352233217437818</c:v>
                </c:pt>
                <c:pt idx="1">
                  <c:v>0.15512169029152181</c:v>
                </c:pt>
                <c:pt idx="2">
                  <c:v>0.10965498796469644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</c:v>
                </c:pt>
                <c:pt idx="1">
                  <c:v>Налоги на имущество</c:v>
                </c:pt>
                <c:pt idx="2">
                  <c:v>Налоги на совокупный доход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274.89999999999998</c:v>
                </c:pt>
                <c:pt idx="1">
                  <c:v>58</c:v>
                </c:pt>
                <c:pt idx="2">
                  <c:v>41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9301329729086143"/>
          <c:y val="0.16308842514413982"/>
          <c:w val="0.23282490165684794"/>
          <c:h val="0.58657153570089449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explosion val="15"/>
          <c:dPt>
            <c:idx val="0"/>
            <c:bubble3D val="0"/>
          </c:dPt>
          <c:dLbls>
            <c:dLbl>
              <c:idx val="0"/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Дотации</c:v>
                </c:pt>
                <c:pt idx="1">
                  <c:v>Субвенции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4392.3</c:v>
                </c:pt>
                <c:pt idx="1">
                  <c:v>324.2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00"/>
      </c:pieChart>
    </c:plotArea>
    <c:legend>
      <c:legendPos val="r"/>
      <c:layout/>
      <c:overlay val="0"/>
      <c:spPr>
        <a:noFill/>
      </c:spPr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200567146340259"/>
          <c:y val="0.14194722474977253"/>
          <c:w val="0.75962146980274048"/>
          <c:h val="0.737456098242496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4.7222635981114883E-2"/>
                  <c:y val="-1.579044657634358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Общегосударственные вопросы;</a:t>
                    </a:r>
                  </a:p>
                  <a:p>
                    <a:r>
                      <a:rPr lang="ru-RU" sz="1400" dirty="0" smtClean="0"/>
                      <a:t>78,9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3234369303274595E-2"/>
                  <c:y val="-0.21133027161413739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Национальная оборона;</a:t>
                    </a:r>
                  </a:p>
                  <a:p>
                    <a:r>
                      <a:rPr lang="ru-RU" sz="1400" dirty="0" smtClean="0"/>
                      <a:t>6,4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6.3564565080924007E-2"/>
                  <c:y val="-0.11855186891447486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Жилищно-коммунальное </a:t>
                    </a:r>
                    <a:r>
                      <a:rPr lang="ru-RU" sz="1400" dirty="0" smtClean="0"/>
                      <a:t>хозяйство;</a:t>
                    </a:r>
                  </a:p>
                  <a:p>
                    <a:r>
                      <a:rPr lang="ru-RU" sz="1400" dirty="0" smtClean="0"/>
                      <a:t>14,7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573602682281792E-2"/>
                  <c:y val="-0.1902316350583565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96192035679273"/>
                  <c:y val="1.22608240848874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Жилищно-коммунальное хозяйство</c:v>
                </c:pt>
              </c:strCache>
            </c:strRef>
          </c:cat>
          <c:val>
            <c:numRef>
              <c:f>Лист1!$B$2:$B$4</c:f>
              <c:numCache>
                <c:formatCode>0.000%</c:formatCode>
                <c:ptCount val="3"/>
                <c:pt idx="0">
                  <c:v>0.78875923306616369</c:v>
                </c:pt>
                <c:pt idx="1">
                  <c:v>6.3688511708313675E-2</c:v>
                </c:pt>
                <c:pt idx="2">
                  <c:v>0.14755225522552254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18.04.2024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18.04.2024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18.04.2024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18.04.2024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18.04.2024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18.04.2024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18.04.2024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18.04.2024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18.04.2024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18.04.2024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18.04.2024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18.04.2024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18.04.2024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18.04.2024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1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Сельское поселение Островное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7413" name="TextBox 5"/>
          <p:cNvSpPr txBox="1">
            <a:spLocks noChangeArrowheads="1"/>
          </p:cNvSpPr>
          <p:nvPr/>
        </p:nvSpPr>
        <p:spPr bwMode="auto">
          <a:xfrm>
            <a:off x="71215" y="4683125"/>
            <a:ext cx="9001571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декабрь 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b="1" kern="0" dirty="0">
                <a:latin typeface="Times New Roman" pitchFamily="18" charset="0"/>
                <a:cs typeface="Times New Roman" pitchFamily="18" charset="0"/>
              </a:rPr>
              <a:t>к проекту решения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Совета депутатов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сельское поселение Островное «О бюджете сельского поселения Островное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год»</a:t>
            </a:r>
          </a:p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ГРАЖДАН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8" y="347140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179511" y="1203598"/>
            <a:ext cx="878497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Информация  об исполнении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Островное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по разделам и подразделам классификации расходов 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2051204"/>
              </p:ext>
            </p:extLst>
          </p:nvPr>
        </p:nvGraphicFramePr>
        <p:xfrm>
          <a:off x="1115615" y="2211710"/>
          <a:ext cx="6912768" cy="1100849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вопросы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4 015,1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оборона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324,2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751,1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5 090,4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703186" y="339502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256229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8514487"/>
              </p:ext>
            </p:extLst>
          </p:nvPr>
        </p:nvGraphicFramePr>
        <p:xfrm>
          <a:off x="-108520" y="1620614"/>
          <a:ext cx="9361040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6"/>
          <p:cNvSpPr txBox="1">
            <a:spLocks noChangeArrowheads="1"/>
          </p:cNvSpPr>
          <p:nvPr/>
        </p:nvSpPr>
        <p:spPr bwMode="auto">
          <a:xfrm>
            <a:off x="642938" y="1071563"/>
            <a:ext cx="77152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ru-RU"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9" name="TextBox 8"/>
          <p:cNvSpPr txBox="1">
            <a:spLocks noChangeArrowheads="1"/>
          </p:cNvSpPr>
          <p:nvPr/>
        </p:nvSpPr>
        <p:spPr bwMode="auto">
          <a:xfrm>
            <a:off x="842416" y="1448366"/>
            <a:ext cx="7834039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Подготовлено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Управлением финансов, экономики и имущественных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отношений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Администрации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район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Островное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сельского поселения островное  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2544736"/>
              </p:ext>
            </p:extLst>
          </p:nvPr>
        </p:nvGraphicFramePr>
        <p:xfrm>
          <a:off x="1475656" y="2211710"/>
          <a:ext cx="6192688" cy="2330553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 на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2024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год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(тыс. 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 5 090,4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5 090,4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4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сельского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 от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6333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4055149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</a:t>
                      </a: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2024 </a:t>
                      </a: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373,9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4 716,5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5 090,4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5" y="1131590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575506"/>
              </p:ext>
            </p:extLst>
          </p:nvPr>
        </p:nvGraphicFramePr>
        <p:xfrm>
          <a:off x="872331" y="1851670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07503" y="1275606"/>
            <a:ext cx="892899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9337919"/>
              </p:ext>
            </p:extLst>
          </p:nvPr>
        </p:nvGraphicFramePr>
        <p:xfrm>
          <a:off x="1331640" y="2283718"/>
          <a:ext cx="6984776" cy="1394814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274,9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на совокупный доход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373,9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7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8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56659" y="232090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</a:t>
            </a:r>
            <a:r>
              <a:rPr lang="ru-RU" sz="6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9733815"/>
              </p:ext>
            </p:extLst>
          </p:nvPr>
        </p:nvGraphicFramePr>
        <p:xfrm>
          <a:off x="539750" y="627534"/>
          <a:ext cx="8045450" cy="42778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1" y="339502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07504" y="1419622"/>
            <a:ext cx="8928992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вес в структуре ожидаемых поступлений по налоговым доходам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73,5 %).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ожидаемых неналоговых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 0,0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 бюджете сельского поселения островное 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275606"/>
            <a:ext cx="8784976" cy="1338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безвозмездных поступлений из окружного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год составляет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4 716,5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2024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5626797"/>
              </p:ext>
            </p:extLst>
          </p:nvPr>
        </p:nvGraphicFramePr>
        <p:xfrm>
          <a:off x="395536" y="2427734"/>
          <a:ext cx="8280921" cy="27157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339502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островное 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347614"/>
            <a:ext cx="8286750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sz="1600" dirty="0">
                <a:solidFill>
                  <a:srgbClr val="FF0000"/>
                </a:solidFill>
              </a:rPr>
              <a:t> </a:t>
            </a:r>
            <a:r>
              <a:rPr lang="ru-RU" sz="1600" dirty="0" smtClean="0">
                <a:solidFill>
                  <a:srgbClr val="FF0000"/>
                </a:solidFill>
              </a:rPr>
              <a:t>     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год остаются: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сельского поселения Островное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5 090,4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объемах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 разделам классификации расходов бюджета представлена в таблице и диаграмме: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20805</TotalTime>
  <Words>370</Words>
  <Application>Microsoft Office PowerPoint</Application>
  <PresentationFormat>Экран (16:9)</PresentationFormat>
  <Paragraphs>97</Paragraphs>
  <Slides>12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М. Р. Вылко</cp:lastModifiedBy>
  <cp:revision>2140</cp:revision>
  <cp:lastPrinted>2020-06-07T00:25:00Z</cp:lastPrinted>
  <dcterms:created xsi:type="dcterms:W3CDTF">2013-10-29T07:14:12Z</dcterms:created>
  <dcterms:modified xsi:type="dcterms:W3CDTF">2024-04-18T05:19:12Z</dcterms:modified>
</cp:coreProperties>
</file>