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27" r:id="rId12"/>
    <p:sldId id="528" r:id="rId13"/>
    <p:sldId id="535" r:id="rId14"/>
    <p:sldId id="536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18" autoAdjust="0"/>
    <p:restoredTop sz="95137" autoAdjust="0"/>
  </p:normalViewPr>
  <p:slideViewPr>
    <p:cSldViewPr>
      <p:cViewPr varScale="1">
        <p:scale>
          <a:sx n="156" d="100"/>
          <a:sy n="156" d="100"/>
        </p:scale>
        <p:origin x="-1056" y="-9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19,6%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0410809723788804E-3"/>
                  <c:y val="6.822790333754122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Неналоговые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79,0%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20.652360448823188</c:v>
                </c:pt>
                <c:pt idx="1">
                  <c:v>1.5212526724668636</c:v>
                </c:pt>
                <c:pt idx="2">
                  <c:v>77.826386878709954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551650.9</c:v>
                </c:pt>
                <c:pt idx="1">
                  <c:v>40634.6</c:v>
                </c:pt>
                <c:pt idx="2" formatCode="0.00">
                  <c:v>2078842.1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62135495206274"/>
          <c:y val="0.10548823948681398"/>
          <c:w val="0.65778970212859489"/>
          <c:h val="0.660198786627081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646820855021204"/>
                  <c:y val="3.435877844887112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89,6%</a:t>
                    </a:r>
                    <a:endParaRPr lang="ru-RU" sz="14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8258373878313253"/>
                  <c:y val="6.671418389166072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 9,3%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0416291045187974"/>
                  <c:y val="0.1509828769621901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4.1394337257547542E-2"/>
                  <c:y val="2.419613167907753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 0,3%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823707259307493"/>
                  <c:y val="-0.15135014395474264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0.89551344881337069</c:v>
                </c:pt>
                <c:pt idx="1">
                  <c:v>9.3438622143098088E-2</c:v>
                </c:pt>
                <c:pt idx="2">
                  <c:v>6.9977226539465432E-3</c:v>
                </c:pt>
                <c:pt idx="3">
                  <c:v>2.5546953698435001E-3</c:v>
                </c:pt>
                <c:pt idx="4">
                  <c:v>1.4955110197409263E-3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494010.8</c:v>
                </c:pt>
                <c:pt idx="1">
                  <c:v>51545.5</c:v>
                </c:pt>
                <c:pt idx="2">
                  <c:v>3860.3</c:v>
                </c:pt>
                <c:pt idx="3">
                  <c:v>1409.3</c:v>
                </c:pt>
                <c:pt idx="4">
                  <c:v>825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4.7052613365777832E-2"/>
                  <c:y val="-2.75862009044364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14,2%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7.9828857843751599E-2"/>
                  <c:y val="3.533609098961248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79,0%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5,3%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1,5%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0.14199721419676828</c:v>
                </c:pt>
                <c:pt idx="1">
                  <c:v>0.78996717083470736</c:v>
                </c:pt>
                <c:pt idx="2">
                  <c:v>1.5125041221028385E-2</c:v>
                </c:pt>
                <c:pt idx="3">
                  <c:v>5.2910573747495977E-2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5770</c:v>
                </c:pt>
                <c:pt idx="1">
                  <c:v>32100</c:v>
                </c:pt>
                <c:pt idx="2">
                  <c:v>614.6</c:v>
                </c:pt>
                <c:pt idx="3">
                  <c:v>2150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4.2871926723445281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652548131430391E-2"/>
                  <c:y val="-3.4196154052172072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524 602,6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86991430764419E-2"/>
                  <c:y val="-4.8979591836734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_р_.">
                  <c:v>426628.1</c:v>
                </c:pt>
                <c:pt idx="1">
                  <c:v>524602.6</c:v>
                </c:pt>
                <c:pt idx="2">
                  <c:v>994023.9</c:v>
                </c:pt>
                <c:pt idx="3">
                  <c:v>279263.5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8723328"/>
        <c:axId val="58729216"/>
        <c:axId val="0"/>
      </c:bar3DChart>
      <c:catAx>
        <c:axId val="58723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8729216"/>
        <c:crosses val="autoZero"/>
        <c:auto val="1"/>
        <c:lblAlgn val="ctr"/>
        <c:lblOffset val="100"/>
        <c:noMultiLvlLbl val="0"/>
      </c:catAx>
      <c:valAx>
        <c:axId val="58729216"/>
        <c:scaling>
          <c:orientation val="minMax"/>
        </c:scaling>
        <c:delete val="0"/>
        <c:axPos val="l"/>
        <c:majorGridlines/>
        <c:numFmt formatCode="#,##0.0_р_.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8723328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Lbls>
            <c:dLbl>
              <c:idx val="0"/>
              <c:layout>
                <c:manualLayout>
                  <c:x val="-0.23144478728946308"/>
                  <c:y val="7.520136416069010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Общегосударственные </a:t>
                    </a:r>
                    <a:r>
                      <a:rPr lang="ru-RU" dirty="0"/>
                      <a:t>вопросы; </a:t>
                    </a:r>
                    <a:r>
                      <a:rPr lang="ru-RU" dirty="0" smtClean="0"/>
                      <a:t>8,8%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6131680250875006"/>
                  <c:y val="-5.482407055805922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424788469846941"/>
                  <c:y val="-0.1585882656387696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экономика; </a:t>
                    </a:r>
                    <a:r>
                      <a:rPr lang="ru-RU" dirty="0" smtClean="0"/>
                      <a:t>11,9%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951213610898981E-2"/>
                  <c:y val="-0.1247178179160726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</a:t>
                    </a:r>
                    <a:r>
                      <a:rPr lang="ru-RU" dirty="0"/>
                      <a:t>хозяйство; </a:t>
                    </a:r>
                    <a:r>
                      <a:rPr lang="ru-RU" dirty="0" smtClean="0"/>
                      <a:t>22,5%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3126788300709685"/>
                  <c:y val="6.187443130118289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Образование; </a:t>
                    </a:r>
                    <a:r>
                      <a:rPr lang="ru-RU" dirty="0" smtClean="0"/>
                      <a:t>45,1%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7.2584920570641503E-2"/>
                  <c:y val="-0.1790521089322434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кинематография; </a:t>
                    </a:r>
                    <a:r>
                      <a:rPr lang="ru-RU" dirty="0" smtClean="0"/>
                      <a:t>6,3%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9.4392895622130005E-2"/>
                  <c:y val="-0.1166893310310732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6.540872324111946E-2"/>
                  <c:y val="2.887549884289941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7825748259891914E-2"/>
                  <c:y val="0.1107457746125683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информации; 0,2%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delete val="1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8.3411353190130835E-2</c:v>
                </c:pt>
                <c:pt idx="1">
                  <c:v>1.1156229097736409E-2</c:v>
                </c:pt>
                <c:pt idx="2">
                  <c:v>0.10958867473678123</c:v>
                </c:pt>
                <c:pt idx="3">
                  <c:v>0.22431418447541429</c:v>
                </c:pt>
                <c:pt idx="4">
                  <c:v>0</c:v>
                </c:pt>
                <c:pt idx="5">
                  <c:v>0.46153491344717434</c:v>
                </c:pt>
                <c:pt idx="6">
                  <c:v>6.6452545080216627E-2</c:v>
                </c:pt>
                <c:pt idx="7">
                  <c:v>0</c:v>
                </c:pt>
                <c:pt idx="8">
                  <c:v>2.8683685601570866E-2</c:v>
                </c:pt>
                <c:pt idx="9">
                  <c:v>1.2339612920790274E-2</c:v>
                </c:pt>
                <c:pt idx="10">
                  <c:v>2.5150244497826046E-3</c:v>
                </c:pt>
                <c:pt idx="11">
                  <c:v>3.7770004024222247E-6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_____Microsoft_Excel_97-20034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Билибинского муниципального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района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2024 год</a:t>
            </a:r>
            <a:endParaRPr lang="ru-RU" sz="1600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бюджетов Российской Федерации на 2024 год составляет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2 224 518,1 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3219943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2024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2 766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803,6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204696"/>
              </p:ext>
            </p:extLst>
          </p:nvPr>
        </p:nvGraphicFramePr>
        <p:xfrm>
          <a:off x="1097210" y="2067694"/>
          <a:ext cx="6912768" cy="2404626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243 046,9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30 969,5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328 653,1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622 228,1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1 247 135,3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174 587,5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80 494,7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33 086,4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6 592,2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Обслуживание государственного (муниципального) долга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2 766 803,6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2213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6196811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2024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141758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2024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2024 году получение бюджетных кредитов не планируется. Объем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муниципального долга на 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января 2024 года составляет 50 000,0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рублей.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2904" y="338762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4" y="1419622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92,9%.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2024 год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, предусмотренные в рамках муниципальных программ: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00516"/>
              </p:ext>
            </p:extLst>
          </p:nvPr>
        </p:nvGraphicFramePr>
        <p:xfrm>
          <a:off x="323528" y="1347614"/>
          <a:ext cx="8352928" cy="3312805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2 570 111,8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231 439,4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1 462 025,3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118 903,8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413 676,2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117 329,2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64 054,9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18 559,4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21 674,6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122 449,0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889824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 (тыс.руб.)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2 816 803,6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2 766 803,6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50 000,0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5938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540284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592 285,5 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2 224 518,1 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2 816 803,6 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2523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5086761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856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9153"/>
              </p:ext>
            </p:extLst>
          </p:nvPr>
        </p:nvGraphicFramePr>
        <p:xfrm>
          <a:off x="1331640" y="2283718"/>
          <a:ext cx="6984776" cy="2131759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494 010,8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3 860,3</a:t>
                      </a:r>
                    </a:p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51 545,5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551 650,9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9019466"/>
              </p:ext>
            </p:extLst>
          </p:nvPr>
        </p:nvGraphicFramePr>
        <p:xfrm>
          <a:off x="827683" y="699542"/>
          <a:ext cx="7488633" cy="4052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61764" y="1437910"/>
            <a:ext cx="882047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(89,6%).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9,3%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2024 год составит 40 634,6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275606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118562"/>
              </p:ext>
            </p:extLst>
          </p:nvPr>
        </p:nvGraphicFramePr>
        <p:xfrm>
          <a:off x="971600" y="2139703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32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 100,0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5 270,0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2 150,0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614,6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40 634,6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4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5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416720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3596600"/>
              </p:ext>
            </p:extLst>
          </p:nvPr>
        </p:nvGraphicFramePr>
        <p:xfrm>
          <a:off x="827584" y="915566"/>
          <a:ext cx="7452518" cy="383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21065</TotalTime>
  <Words>783</Words>
  <Application>Microsoft Office PowerPoint</Application>
  <PresentationFormat>Экран (16:9)</PresentationFormat>
  <Paragraphs>169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2093</cp:revision>
  <cp:lastPrinted>2021-12-01T21:51:07Z</cp:lastPrinted>
  <dcterms:created xsi:type="dcterms:W3CDTF">2013-10-29T07:14:12Z</dcterms:created>
  <dcterms:modified xsi:type="dcterms:W3CDTF">2024-09-23T00:22:21Z</dcterms:modified>
</cp:coreProperties>
</file>