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3"/>
  </p:notesMasterIdLst>
  <p:handoutMasterIdLst>
    <p:handoutMasterId r:id="rId14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37" r:id="rId9"/>
    <p:sldId id="527" r:id="rId10"/>
    <p:sldId id="528" r:id="rId11"/>
    <p:sldId id="535" r:id="rId12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95137" autoAdjust="0"/>
  </p:normalViewPr>
  <p:slideViewPr>
    <p:cSldViewPr>
      <p:cViewPr>
        <p:scale>
          <a:sx n="100" d="100"/>
          <a:sy n="100" d="100"/>
        </p:scale>
        <p:origin x="-2676" y="-100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29785718668"/>
          <c:y val="0.17986512420659906"/>
          <c:w val="0.7862573651859126"/>
          <c:h val="0.7621398002312553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3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-6.7861476256389427E-2"/>
                  <c:y val="-0.13229674695348559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2,2 %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3.9993577803852182E-2"/>
                  <c:y val="5.5590007394866282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Неналоговые поступления
</a:t>
                    </a:r>
                    <a:r>
                      <a:rPr lang="ru-RU" dirty="0" smtClean="0"/>
                      <a:t>0,0 %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7.2009144601854924E-2"/>
                  <c:y val="-7.7859858758685493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Безвозмездные поступления
</a:t>
                    </a:r>
                    <a:r>
                      <a:rPr lang="ru-RU" dirty="0" smtClean="0"/>
                      <a:t>97,8 %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2.2213893053473264</c:v>
                </c:pt>
                <c:pt idx="1">
                  <c:v>0</c:v>
                </c:pt>
                <c:pt idx="2">
                  <c:v>97.77861069465267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88.9</c:v>
                </c:pt>
                <c:pt idx="1">
                  <c:v>0</c:v>
                </c:pt>
                <c:pt idx="2" formatCode="0.00">
                  <c:v>3913.1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9032414343180371"/>
          <c:y val="0.16250884499914794"/>
          <c:w val="0.64932480073691379"/>
          <c:h val="0.6526126146343447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Pt>
            <c:idx val="2"/>
            <c:bubble3D val="0"/>
            <c:explosion val="9"/>
          </c:dPt>
          <c:dLbls>
            <c:dLbl>
              <c:idx val="0"/>
              <c:layout>
                <c:manualLayout>
                  <c:x val="-1.139381462073167E-2"/>
                  <c:y val="-6.2722736992159661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 на доходы </a:t>
                    </a:r>
                    <a:r>
                      <a:rPr lang="ru-RU" sz="1400" dirty="0" smtClean="0"/>
                      <a:t>физических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лиц</a:t>
                    </a:r>
                    <a:r>
                      <a:rPr lang="ru-RU" sz="1400" baseline="0" dirty="0" smtClean="0"/>
                      <a:t> 75,1</a:t>
                    </a:r>
                    <a:r>
                      <a:rPr lang="ru-RU" sz="1400" dirty="0" smtClean="0"/>
                      <a:t>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6.1802951699495734E-2"/>
                  <c:y val="1.2544547398431931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Налоги </a:t>
                    </a:r>
                    <a:r>
                      <a:rPr lang="ru-RU" sz="1400" dirty="0"/>
                      <a:t>на </a:t>
                    </a:r>
                    <a:r>
                      <a:rPr lang="ru-RU" sz="1400" dirty="0" smtClean="0"/>
                      <a:t>имущество</a:t>
                    </a:r>
                  </a:p>
                  <a:p>
                    <a:r>
                      <a:rPr lang="ru-RU" sz="1400" dirty="0" smtClean="0"/>
                      <a:t>9,0 %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0.14863971386066502"/>
                  <c:y val="0.122427643800405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Государственная пошлина</a:t>
                    </a:r>
                  </a:p>
                  <a:p>
                    <a:r>
                      <a:rPr lang="ru-RU" sz="1400" dirty="0" smtClean="0"/>
                      <a:t>15,9 %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2.7827045495192992E-2"/>
                  <c:y val="1.7927837423743272E-2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Земельный налог(16,8 </a:t>
                    </a:r>
                    <a:r>
                      <a:rPr lang="ru-RU" sz="1400" baseline="0" dirty="0" err="1">
                        <a:latin typeface="Times New Roman" pitchFamily="18" charset="0"/>
                      </a:rPr>
                      <a:t>тыс.руб</a:t>
                    </a:r>
                    <a:r>
                      <a:rPr lang="ru-RU" sz="1400" baseline="0" dirty="0" smtClean="0">
                        <a:latin typeface="Times New Roman" pitchFamily="18" charset="0"/>
                      </a:rPr>
                      <a:t>):6,3%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Земельный налог </a:t>
                    </a:r>
                    <a:r>
                      <a:rPr lang="ru-RU" sz="1400" dirty="0" smtClean="0"/>
                      <a:t>(118,0 </a:t>
                    </a:r>
                    <a:r>
                      <a:rPr lang="ru-RU" sz="1400" dirty="0" err="1"/>
                      <a:t>тыс.руб</a:t>
                    </a:r>
                    <a:r>
                      <a:rPr lang="ru-RU" sz="1400" dirty="0"/>
                      <a:t>):0,1%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 (66,8 тыс.руб)</c:v>
                </c:pt>
                <c:pt idx="1">
                  <c:v>Налоги на имущество (8,0 тыс.руб)</c:v>
                </c:pt>
                <c:pt idx="2">
                  <c:v>Государственная пошлина (14,1 тыс.руб)</c:v>
                </c:pt>
              </c:strCache>
            </c:strRef>
          </c:cat>
          <c:val>
            <c:numRef>
              <c:f>Лист1!$B$2:$B$4</c:f>
              <c:numCache>
                <c:formatCode>0.000%</c:formatCode>
                <c:ptCount val="3"/>
                <c:pt idx="0">
                  <c:v>0.75140607424071992</c:v>
                </c:pt>
                <c:pt idx="1">
                  <c:v>8.9988751406074249E-2</c:v>
                </c:pt>
                <c:pt idx="2">
                  <c:v>0.15860517435320587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 (66,8 тыс.руб)</c:v>
                </c:pt>
                <c:pt idx="1">
                  <c:v>Налоги на имущество (8,0 тыс.руб)</c:v>
                </c:pt>
                <c:pt idx="2">
                  <c:v>Государственная пошлина (14,1 тыс.руб)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66.8</c:v>
                </c:pt>
                <c:pt idx="1">
                  <c:v>8</c:v>
                </c:pt>
                <c:pt idx="2">
                  <c:v>14.1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7506100663028213"/>
          <c:y val="9.2340028924955797E-2"/>
          <c:w val="0.19409621552719342"/>
          <c:h val="0.62731372864106272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explosion val="15"/>
          <c:dPt>
            <c:idx val="0"/>
            <c:bubble3D val="0"/>
          </c:dPt>
          <c:dLbls>
            <c:dLbl>
              <c:idx val="0"/>
              <c:layout>
                <c:manualLayout>
                  <c:x val="2.862555061757073E-2"/>
                  <c:y val="-5.442176870748299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0309406536251363E-2"/>
                  <c:y val="6.5305693931115752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1786991430764419E-2"/>
                  <c:y val="2.7210884353741496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Дотации</c:v>
                </c:pt>
                <c:pt idx="1">
                  <c:v>Субвенции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3751</c:v>
                </c:pt>
                <c:pt idx="1">
                  <c:v>162.1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330"/>
      </c:pieChart>
    </c:plotArea>
    <c:legend>
      <c:legendPos val="r"/>
      <c:layout/>
      <c:overlay val="0"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4130996037027266E-2"/>
          <c:y val="0.1164695177434031"/>
          <c:w val="0.83911859414373813"/>
          <c:h val="0.8138893166102102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0.21197611843286923"/>
                  <c:y val="6.0642674442764721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Общегосударственные вопросы; </a:t>
                    </a:r>
                    <a:r>
                      <a:rPr lang="ru-RU" dirty="0" smtClean="0"/>
                      <a:t>77,1 %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6.1080649088485608E-2"/>
                  <c:y val="-0.12397813330658508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Национальная </a:t>
                    </a:r>
                    <a:r>
                      <a:rPr lang="ru-RU" dirty="0"/>
                      <a:t>оборона; </a:t>
                    </a:r>
                    <a:r>
                      <a:rPr lang="ru-RU" dirty="0" smtClean="0"/>
                      <a:t>4,0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6.3564565080924007E-2"/>
                  <c:y val="-0.11855186891447486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Жилищно-коммунальное хозяйство; </a:t>
                    </a:r>
                    <a:r>
                      <a:rPr lang="ru-RU" dirty="0" smtClean="0"/>
                      <a:t>18,9 %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573602682281792E-2"/>
                  <c:y val="-0.1902316350583565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96192035679273"/>
                  <c:y val="1.22608240848874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Жилищно-коммунальное хозяйство</c:v>
                </c:pt>
              </c:strCache>
            </c:strRef>
          </c:cat>
          <c:val>
            <c:numRef>
              <c:f>Лист1!$B$2:$B$4</c:f>
              <c:numCache>
                <c:formatCode>0.000%</c:formatCode>
                <c:ptCount val="3"/>
                <c:pt idx="0">
                  <c:v>0.76924037981009497</c:v>
                </c:pt>
                <c:pt idx="1">
                  <c:v>4.0504747626186909E-2</c:v>
                </c:pt>
                <c:pt idx="2">
                  <c:v>0.19025487256371815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23.09.2024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_____Microsoft_Excel_97-20032.xls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png"/><Relationship Id="rId5" Type="http://schemas.openxmlformats.org/officeDocument/2006/relationships/oleObject" Target="../embeddings/_____Microsoft_Excel_97-20031.xls"/><Relationship Id="rId10" Type="http://schemas.openxmlformats.org/officeDocument/2006/relationships/chart" Target="../charts/chart2.xml"/><Relationship Id="rId4" Type="http://schemas.openxmlformats.org/officeDocument/2006/relationships/oleObject" Target="../embeddings/oleObject1.bin"/><Relationship Id="rId9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Сельское поселение </a:t>
            </a:r>
            <a:r>
              <a:rPr lang="ru-RU" sz="36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Илирней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ГРАЖДАН (изменения от 09.02.2024г.)</a:t>
            </a:r>
            <a:endParaRPr lang="ru-RU" sz="3600" b="1" kern="0" dirty="0">
              <a:latin typeface="Georg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179511" y="1491630"/>
            <a:ext cx="878497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Ведомственная структура расходов бюджета сельского поселения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на 2024 год						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0327028"/>
              </p:ext>
            </p:extLst>
          </p:nvPr>
        </p:nvGraphicFramePr>
        <p:xfrm>
          <a:off x="1115615" y="2283718"/>
          <a:ext cx="6912768" cy="1100849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3 108,7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оборона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162,1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761,4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4 032,2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256707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2024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1426428"/>
              </p:ext>
            </p:extLst>
          </p:nvPr>
        </p:nvGraphicFramePr>
        <p:xfrm>
          <a:off x="658019" y="1443038"/>
          <a:ext cx="7827962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Илирней на 2024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1418091"/>
              </p:ext>
            </p:extLst>
          </p:nvPr>
        </p:nvGraphicFramePr>
        <p:xfrm>
          <a:off x="1475656" y="2211710"/>
          <a:ext cx="6192688" cy="2330553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2024 год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(тыс.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4 002,0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4 032,2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- 30,2</a:t>
                      </a: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сельского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4485675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2024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88,9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3 913,1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4 002,0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5" y="1203598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45929753"/>
              </p:ext>
            </p:extLst>
          </p:nvPr>
        </p:nvGraphicFramePr>
        <p:xfrm>
          <a:off x="872331" y="1840751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79512" y="1131590"/>
            <a:ext cx="878497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7719139"/>
              </p:ext>
            </p:extLst>
          </p:nvPr>
        </p:nvGraphicFramePr>
        <p:xfrm>
          <a:off x="1079612" y="2283718"/>
          <a:ext cx="6984776" cy="1391866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88,9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45" name="Диаграмма" r:id="rId5" imgW="2548349" imgH="1963082" progId="Excel.Chart.8">
                  <p:embed/>
                </p:oleObj>
              </mc:Choice>
              <mc:Fallback>
                <p:oleObj name="Диаграмма" r:id="rId5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46" name="Диаграмма" r:id="rId8" imgW="2554445" imgH="1463167" progId="Excel.Chart.8">
                  <p:embed/>
                </p:oleObj>
              </mc:Choice>
              <mc:Fallback>
                <p:oleObj name="Диаграмма" r:id="rId8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59557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НА 2024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5417487"/>
              </p:ext>
            </p:extLst>
          </p:nvPr>
        </p:nvGraphicFramePr>
        <p:xfrm>
          <a:off x="626221" y="737072"/>
          <a:ext cx="7868492" cy="42778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07504" y="1419622"/>
            <a:ext cx="8928992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структуре ожидаемых поступлений по налоговым доходам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(75,1 %).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ожидаемых неналоговых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 0,0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2189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 бюджете 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125539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2024 год составляет 3 913,1 тыс.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2024 год представлена 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45380903"/>
              </p:ext>
            </p:extLst>
          </p:nvPr>
        </p:nvGraphicFramePr>
        <p:xfrm>
          <a:off x="800894" y="2643758"/>
          <a:ext cx="7542213" cy="233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275606"/>
            <a:ext cx="8286750" cy="2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на 2024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сельского поселения Илирней на 2024 год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032,2 тыс. рублей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объемах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разделам классификации расходов бюджета представлена в таблице и диаграмме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20554</TotalTime>
  <Words>336</Words>
  <Application>Microsoft Office PowerPoint</Application>
  <PresentationFormat>Экран (16:9)</PresentationFormat>
  <Paragraphs>91</Paragraphs>
  <Slides>11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PC_409</cp:lastModifiedBy>
  <cp:revision>2102</cp:revision>
  <cp:lastPrinted>2020-06-07T00:25:00Z</cp:lastPrinted>
  <dcterms:created xsi:type="dcterms:W3CDTF">2013-10-29T07:14:12Z</dcterms:created>
  <dcterms:modified xsi:type="dcterms:W3CDTF">2024-09-23T04:53:43Z</dcterms:modified>
</cp:coreProperties>
</file>