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87" autoAdjust="0"/>
    <p:restoredTop sz="95137" autoAdjust="0"/>
  </p:normalViewPr>
  <p:slideViewPr>
    <p:cSldViewPr>
      <p:cViewPr>
        <p:scale>
          <a:sx n="90" d="100"/>
          <a:sy n="90" d="100"/>
        </p:scale>
        <p:origin x="-2976" y="-1170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7.1594430421633673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2.8384971736660766E-2"/>
                  <c:y val="-0.1202666698662672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9,9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8.2453322175578411E-4"/>
                  <c:y val="2.751982752469007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0,0 %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8938618562903871E-2"/>
                  <c:y val="4.24409121134982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90,1 %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9.9324204161479628</c:v>
                </c:pt>
                <c:pt idx="1">
                  <c:v>0</c:v>
                </c:pt>
                <c:pt idx="2">
                  <c:v>90.067579583852037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558.5</c:v>
                </c:pt>
                <c:pt idx="1">
                  <c:v>0</c:v>
                </c:pt>
                <c:pt idx="2" formatCode="0.00">
                  <c:v>5064.5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546805655075962"/>
          <c:y val="5.4243164634550103E-2"/>
          <c:w val="0.70749372606391281"/>
          <c:h val="0.7135474721661462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2.0241421193452395E-2"/>
                  <c:y val="1.886621746408251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Госпошлина</a:t>
                    </a:r>
                  </a:p>
                  <a:p>
                    <a:r>
                      <a:rPr lang="ru-RU" sz="1600" dirty="0" smtClean="0"/>
                      <a:t>2,3 %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4210274313287063"/>
                  <c:y val="1.6208016420255301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Налог </a:t>
                    </a:r>
                    <a:r>
                      <a:rPr lang="ru-RU" sz="1600" dirty="0"/>
                      <a:t>на доходы физических лиц </a:t>
                    </a:r>
                    <a:r>
                      <a:rPr lang="ru-RU" sz="1600" dirty="0" smtClean="0"/>
                      <a:t>44,1 %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6.550234986216931E-2"/>
                  <c:y val="7.16569404661445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/>
                      <a:t>Налоги на </a:t>
                    </a:r>
                    <a:r>
                      <a:rPr lang="ru-RU" sz="1600" dirty="0" smtClean="0"/>
                      <a:t>имущество</a:t>
                    </a:r>
                  </a:p>
                  <a:p>
                    <a:r>
                      <a:rPr lang="ru-RU" sz="1600" dirty="0" smtClean="0"/>
                      <a:t>33,7 %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4.9125633453377629E-2"/>
                  <c:y val="7.8671011055098911E-2"/>
                </c:manualLayout>
              </c:layout>
              <c:tx>
                <c:rich>
                  <a:bodyPr/>
                  <a:lstStyle/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6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600" dirty="0" smtClean="0">
                        <a:effectLst/>
                      </a:rPr>
                      <a:t>Налог на совокупный доход</a:t>
                    </a:r>
                    <a:endParaRPr lang="ru-RU" sz="1600" baseline="0" dirty="0" smtClean="0">
                      <a:effectLst/>
                    </a:endParaRPr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6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600" dirty="0" smtClean="0">
                        <a:effectLst/>
                      </a:rPr>
                      <a:t>19,9 %</a:t>
                    </a:r>
                    <a:endParaRPr lang="ru-RU" sz="1400" dirty="0" smtClean="0">
                      <a:effectLst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/>
                      <a:t>Земельный налог </a:t>
                    </a:r>
                    <a:r>
                      <a:rPr lang="ru-RU" sz="1600" dirty="0" smtClean="0"/>
                      <a:t>(118,0 </a:t>
                    </a:r>
                    <a:r>
                      <a:rPr lang="ru-RU" sz="1600" dirty="0" err="1"/>
                      <a:t>тыс.руб</a:t>
                    </a:r>
                    <a:r>
                      <a:rPr lang="ru-RU" sz="16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6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</c:v>
                </c:pt>
                <c:pt idx="1">
                  <c:v>Налог на доходы физических лиц</c:v>
                </c:pt>
                <c:pt idx="2">
                  <c:v>Налоги на имущество</c:v>
                </c:pt>
                <c:pt idx="3">
                  <c:v>Госпошлина</c:v>
                </c:pt>
              </c:strCache>
            </c:strRef>
          </c:cat>
          <c:val>
            <c:numRef>
              <c:f>Лист1!$B$2:$B$5</c:f>
              <c:numCache>
                <c:formatCode>0.000%</c:formatCode>
                <c:ptCount val="4"/>
                <c:pt idx="0">
                  <c:v>0.19874664279319607</c:v>
                </c:pt>
                <c:pt idx="1">
                  <c:v>0.44100268576544316</c:v>
                </c:pt>
                <c:pt idx="2">
                  <c:v>0.33661593554162939</c:v>
                </c:pt>
                <c:pt idx="3">
                  <c:v>2.3634735899731422E-2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</c:v>
                </c:pt>
                <c:pt idx="1">
                  <c:v>Налог на доходы физических лиц</c:v>
                </c:pt>
                <c:pt idx="2">
                  <c:v>Налоги на имущество</c:v>
                </c:pt>
                <c:pt idx="3">
                  <c:v>Госпошлина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111</c:v>
                </c:pt>
                <c:pt idx="1">
                  <c:v>246.3</c:v>
                </c:pt>
                <c:pt idx="2">
                  <c:v>188</c:v>
                </c:pt>
                <c:pt idx="3">
                  <c:v>13.2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805102235887703"/>
          <c:y val="0.12621045142142476"/>
          <c:w val="0.18742612182230003"/>
          <c:h val="0.5279226241427419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layout>
                <c:manualLayout>
                  <c:x val="-5.2378689655103387E-2"/>
                  <c:y val="2.8234322321642132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4</a:t>
                    </a:r>
                    <a:r>
                      <a:rPr lang="ru-RU" sz="1600" baseline="0" dirty="0" smtClean="0"/>
                      <a:t> 578,1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915653015530807E-2"/>
                  <c:y val="4.4754854404001013E-3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486,4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8144065073850656E-2"/>
                  <c:y val="-1.908001639366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4578.1000000000004</c:v>
                </c:pt>
                <c:pt idx="1">
                  <c:v>486.4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0643577140077529"/>
          <c:y val="0.22418446611863702"/>
          <c:w val="0.26973054045046047"/>
          <c:h val="0.58295911344509832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201166536066475E-2"/>
          <c:y val="0.13466787989080983"/>
          <c:w val="0.80180358565869381"/>
          <c:h val="0.7774924949667916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0286220091512961E-2"/>
                  <c:y val="4.244431229535798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Общегосударственные </a:t>
                    </a:r>
                    <a:r>
                      <a:rPr lang="ru-RU" sz="1200" dirty="0" smtClean="0"/>
                      <a:t>вопросы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63,4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6479147446040231E-2"/>
                  <c:y val="4.3446798449556893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</a:t>
                    </a:r>
                    <a:r>
                      <a:rPr lang="ru-RU" sz="1200" dirty="0" smtClean="0"/>
                      <a:t>оборона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8,5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5452491976838929E-2"/>
                  <c:y val="-1.664104088899715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Жилищно-коммунальное </a:t>
                    </a:r>
                    <a:r>
                      <a:rPr lang="ru-RU" sz="1200" dirty="0" smtClean="0"/>
                      <a:t>хозяйство</a:t>
                    </a:r>
                  </a:p>
                  <a:p>
                    <a:r>
                      <a:rPr lang="ru-RU" sz="1200" dirty="0" smtClean="0"/>
                      <a:t>28,1</a:t>
                    </a:r>
                    <a:r>
                      <a:rPr lang="ru-RU" sz="1200" baseline="0" dirty="0" smtClean="0"/>
                      <a:t>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0.62817001600569089</c:v>
                </c:pt>
                <c:pt idx="1">
                  <c:v>8.6501867330606427E-2</c:v>
                </c:pt>
                <c:pt idx="2">
                  <c:v>0.28532811666370267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Омолон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(изменения от 07.02.2024г.)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251519" y="1495698"/>
            <a:ext cx="8640961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2024 год						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131089"/>
              </p:ext>
            </p:extLst>
          </p:nvPr>
        </p:nvGraphicFramePr>
        <p:xfrm>
          <a:off x="1083718" y="257175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разделов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3 627,1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486,4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1 604,4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5 717,9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 eaLnBrk="0" hangingPunct="0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3649402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Омолон на 2024 год 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92846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2024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5 623,0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5 717,9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- 94,9 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7845451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558,5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5 064,5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5 623,0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4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414917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1067745"/>
              </p:ext>
            </p:extLst>
          </p:nvPr>
        </p:nvGraphicFramePr>
        <p:xfrm>
          <a:off x="708843" y="1921937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058549"/>
              </p:ext>
            </p:extLst>
          </p:nvPr>
        </p:nvGraphicFramePr>
        <p:xfrm>
          <a:off x="1331640" y="2283718"/>
          <a:ext cx="6984776" cy="162648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246,3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совокупный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558,5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3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4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398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1600029"/>
              </p:ext>
            </p:extLst>
          </p:nvPr>
        </p:nvGraphicFramePr>
        <p:xfrm>
          <a:off x="807417" y="771550"/>
          <a:ext cx="7529165" cy="4122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79512" y="1419622"/>
            <a:ext cx="8784976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ожидаемых поступлений по налоговым доходам составят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(44,1 %) и налоги на имущество (33,7 %).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985833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год составляет 5 064,5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778267"/>
              </p:ext>
            </p:extLst>
          </p:nvPr>
        </p:nvGraphicFramePr>
        <p:xfrm>
          <a:off x="575556" y="2221186"/>
          <a:ext cx="7992888" cy="2837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49163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2024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Запланированный бюджет сельского поселения Омолон на 2024 год по расходным статьям составит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717,9 тыс. рублей. Информация о планируемых объемах бюджета сельского поселения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21491</TotalTime>
  <Words>338</Words>
  <Application>Microsoft Office PowerPoint</Application>
  <PresentationFormat>Экран (16:9)</PresentationFormat>
  <Paragraphs>99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PC_409</cp:lastModifiedBy>
  <cp:revision>2144</cp:revision>
  <cp:lastPrinted>2020-06-07T00:25:00Z</cp:lastPrinted>
  <dcterms:created xsi:type="dcterms:W3CDTF">2013-10-29T07:14:12Z</dcterms:created>
  <dcterms:modified xsi:type="dcterms:W3CDTF">2024-09-23T04:54:08Z</dcterms:modified>
</cp:coreProperties>
</file>