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sldIdLst>
    <p:sldId id="518" r:id="rId2"/>
    <p:sldId id="519" r:id="rId3"/>
    <p:sldId id="522" r:id="rId4"/>
    <p:sldId id="523" r:id="rId5"/>
    <p:sldId id="409" r:id="rId6"/>
    <p:sldId id="525" r:id="rId7"/>
    <p:sldId id="477" r:id="rId8"/>
    <p:sldId id="537" r:id="rId9"/>
    <p:sldId id="527" r:id="rId10"/>
    <p:sldId id="528" r:id="rId11"/>
    <p:sldId id="535" r:id="rId12"/>
    <p:sldId id="536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97" autoAdjust="0"/>
    <p:restoredTop sz="95137" autoAdjust="0"/>
  </p:normalViewPr>
  <p:slideViewPr>
    <p:cSldViewPr>
      <p:cViewPr>
        <p:scale>
          <a:sx n="100" d="100"/>
          <a:sy n="100" d="100"/>
        </p:scale>
        <p:origin x="-450" y="-894"/>
      </p:cViewPr>
      <p:guideLst>
        <p:guide orient="horz" pos="2164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6.0721648342054388E-3"/>
                  <c:y val="-0.2846777233915850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и 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23,2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8584532832531777E-2"/>
                  <c:y val="0.1117306828852734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76,8 %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78,3 %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Налоговые 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23.153571275075468</c:v>
                </c:pt>
                <c:pt idx="1">
                  <c:v>76.846428724924522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Лист1!$A$2:$A$3</c:f>
              <c:strCache>
                <c:ptCount val="2"/>
                <c:pt idx="0">
                  <c:v>Налоговые 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Лист1!$C$2:$C$3</c:f>
              <c:numCache>
                <c:formatCode>#,##0.00</c:formatCode>
                <c:ptCount val="2"/>
                <c:pt idx="0">
                  <c:v>779527.7</c:v>
                </c:pt>
                <c:pt idx="1">
                  <c:v>2587243.2000000002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527928304793749"/>
          <c:y val="0.12829650748396293"/>
          <c:w val="0.72987279730835031"/>
          <c:h val="0.734325657617815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Pt>
            <c:idx val="3"/>
            <c:bubble3D val="0"/>
            <c:explosion val="25"/>
          </c:dPt>
          <c:dPt>
            <c:idx val="4"/>
            <c:bubble3D val="0"/>
            <c:explosion val="39"/>
          </c:dPt>
          <c:dLbls>
            <c:dLbl>
              <c:idx val="0"/>
              <c:layout>
                <c:manualLayout>
                  <c:x val="0.13380006402824102"/>
                  <c:y val="6.414825374198146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</a:t>
                    </a:r>
                  </a:p>
                  <a:p>
                    <a:r>
                      <a:rPr lang="ru-RU" sz="1400" dirty="0" smtClean="0"/>
                      <a:t>92,9 %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23932988443880671"/>
                  <c:y val="6.101189240154673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совокупный </a:t>
                    </a:r>
                    <a:r>
                      <a:rPr lang="ru-RU" sz="1400" dirty="0" smtClean="0"/>
                      <a:t>доход</a:t>
                    </a:r>
                    <a:endParaRPr lang="ru-RU" sz="1400" baseline="0" dirty="0" smtClean="0"/>
                  </a:p>
                  <a:p>
                    <a:r>
                      <a:rPr lang="ru-RU" sz="1400" baseline="0" dirty="0" smtClean="0"/>
                      <a:t>5,8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9.4960813194889679E-2"/>
                  <c:y val="0.1558419809070550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</a:t>
                    </a:r>
                    <a:br>
                      <a:rPr lang="ru-RU" sz="1400" dirty="0" smtClean="0"/>
                    </a:br>
                    <a:r>
                      <a:rPr lang="ru-RU" sz="1400" dirty="0" smtClean="0"/>
                      <a:t>0,9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7.4476606566022448E-3"/>
                  <c:y val="8.6352641415190168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0,3 %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6.6827876461482041E-2"/>
                  <c:y val="-0.12854187595759367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Земельный налог</a:t>
                    </a:r>
                  </a:p>
                  <a:p>
                    <a:r>
                      <a:rPr lang="ru-RU" sz="1400" dirty="0" smtClean="0"/>
                      <a:t>0,1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</c:v>
                </c:pt>
                <c:pt idx="1">
                  <c:v>Налоги на совокупный доход</c:v>
                </c:pt>
                <c:pt idx="2">
                  <c:v>Акцизы</c:v>
                </c:pt>
                <c:pt idx="3">
                  <c:v>Государственная пошлина</c:v>
                </c:pt>
                <c:pt idx="4">
                  <c:v>Земельный налог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0.92919250282841703</c:v>
                </c:pt>
                <c:pt idx="1">
                  <c:v>5.7466104787386181E-2</c:v>
                </c:pt>
                <c:pt idx="2">
                  <c:v>9.3293376221009628E-3</c:v>
                </c:pt>
                <c:pt idx="3">
                  <c:v>2.6049613884110289E-3</c:v>
                </c:pt>
                <c:pt idx="4">
                  <c:v>1.4070933736849449E-3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</c:v>
                </c:pt>
                <c:pt idx="1">
                  <c:v>Налоги на совокупный доход</c:v>
                </c:pt>
                <c:pt idx="2">
                  <c:v>Акцизы</c:v>
                </c:pt>
                <c:pt idx="3">
                  <c:v>Государственная пошлина</c:v>
                </c:pt>
                <c:pt idx="4">
                  <c:v>Земельный налог</c:v>
                </c:pt>
              </c:strCache>
            </c:strRef>
          </c:cat>
          <c:val>
            <c:numRef>
              <c:f>Лист1!$C$2:$C$6</c:f>
              <c:numCache>
                <c:formatCode>#,##0.0</c:formatCode>
                <c:ptCount val="5"/>
                <c:pt idx="0">
                  <c:v>659504.6</c:v>
                </c:pt>
                <c:pt idx="1">
                  <c:v>40787.199999999997</c:v>
                </c:pt>
                <c:pt idx="2">
                  <c:v>6621.6</c:v>
                </c:pt>
                <c:pt idx="3">
                  <c:v>1848.9</c:v>
                </c:pt>
                <c:pt idx="4">
                  <c:v>998.7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263483365419392"/>
          <c:y val="0.11769293191301147"/>
          <c:w val="0.64824599363322022"/>
          <c:h val="0.654831823232498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7.5030828680422615E-2"/>
                  <c:y val="3.034481601302214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Доходы от использования имущества, находящегося в гос. и мун. собственности</a:t>
                    </a:r>
                  </a:p>
                  <a:p>
                    <a:r>
                      <a:rPr lang="ru-RU" sz="1200" baseline="0" dirty="0" smtClean="0"/>
                      <a:t>55,0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3.0640824588241536E-2"/>
                  <c:y val="-0.2211130436033375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Доходы от продажи материальных и нематериальных активов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27,7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9.4855221925302588E-2"/>
                  <c:y val="-2.76066170345127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Штрафы, санкции, возмещение </a:t>
                    </a:r>
                    <a:r>
                      <a:rPr lang="ru-RU" sz="1200" dirty="0" smtClean="0"/>
                      <a:t>ущерба</a:t>
                    </a:r>
                  </a:p>
                  <a:p>
                    <a:r>
                      <a:rPr lang="ru-RU" sz="1200" dirty="0" smtClean="0"/>
                      <a:t>1,3</a:t>
                    </a:r>
                    <a:r>
                      <a:rPr lang="ru-RU" sz="1200" baseline="0" dirty="0" smtClean="0"/>
                      <a:t>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1.9124932369153195E-2"/>
                  <c:y val="6.0891484901189182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Платежи при пользовании природными </a:t>
                    </a:r>
                    <a:r>
                      <a:rPr lang="ru-RU" sz="1200" dirty="0" smtClean="0"/>
                      <a:t>ресурсами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15,8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delete val="1"/>
            </c:dLbl>
            <c:dLbl>
              <c:idx val="5"/>
              <c:layout>
                <c:manualLayout>
                  <c:x val="-7.6818974537844434E-2"/>
                  <c:y val="-7.323375737620030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2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Лист1!$A$2:$A$7</c:f>
              <c:strCache>
                <c:ptCount val="6"/>
                <c:pt idx="0">
                  <c:v>Доходы от использования имущества, находящегося в гос. и мун. Собственности</c:v>
                </c:pt>
                <c:pt idx="1">
                  <c:v>Доходы от продажи материальных и нематериальных активов</c:v>
                </c:pt>
                <c:pt idx="2">
                  <c:v>Штрафы, санкции, возмещение ущерба</c:v>
                </c:pt>
                <c:pt idx="3">
                  <c:v>Платежи при пользовании природными ресурсами</c:v>
                </c:pt>
                <c:pt idx="4">
                  <c:v>Прочие неналоговые доходы
</c:v>
                </c:pt>
                <c:pt idx="5">
                  <c:v>Доходы от оказания платных услуг и компенсации затрат государства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0.54996868133364474</c:v>
                </c:pt>
                <c:pt idx="1">
                  <c:v>0.27727411501475629</c:v>
                </c:pt>
                <c:pt idx="2">
                  <c:v>1.3062105560389123E-2</c:v>
                </c:pt>
                <c:pt idx="3">
                  <c:v>0.15779161118413224</c:v>
                </c:pt>
                <c:pt idx="4">
                  <c:v>3.0100320066736705E-4</c:v>
                </c:pt>
                <c:pt idx="5">
                  <c:v>1.6024837064100778E-3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Доходы от использования имущества, находящегося в гос. и мун. Собственности</c:v>
                </c:pt>
                <c:pt idx="1">
                  <c:v>Доходы от продажи материальных и нематериальных активов</c:v>
                </c:pt>
                <c:pt idx="2">
                  <c:v>Штрафы, санкции, возмещение ущерба</c:v>
                </c:pt>
                <c:pt idx="3">
                  <c:v>Платежи при пользовании природными ресурсами</c:v>
                </c:pt>
                <c:pt idx="4">
                  <c:v>Прочие неналоговые доходы
</c:v>
                </c:pt>
                <c:pt idx="5">
                  <c:v>Доходы от оказания платных услуг и компенсации затрат государства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38369.5</c:v>
                </c:pt>
                <c:pt idx="1">
                  <c:v>19344.5</c:v>
                </c:pt>
                <c:pt idx="2">
                  <c:v>911.3</c:v>
                </c:pt>
                <c:pt idx="3">
                  <c:v>11008.6</c:v>
                </c:pt>
                <c:pt idx="4">
                  <c:v>21</c:v>
                </c:pt>
                <c:pt idx="5">
                  <c:v>111.8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546989.30000000005</c:v>
                </c:pt>
                <c:pt idx="1">
                  <c:v>890486.9</c:v>
                </c:pt>
                <c:pt idx="2">
                  <c:v>991045.6</c:v>
                </c:pt>
                <c:pt idx="3">
                  <c:v>246097.4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3340416"/>
        <c:axId val="33354496"/>
        <c:axId val="0"/>
      </c:bar3DChart>
      <c:catAx>
        <c:axId val="33340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354496"/>
        <c:crosses val="autoZero"/>
        <c:auto val="1"/>
        <c:lblAlgn val="ctr"/>
        <c:lblOffset val="100"/>
        <c:noMultiLvlLbl val="0"/>
      </c:catAx>
      <c:valAx>
        <c:axId val="3335449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340416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Pt>
            <c:idx val="10"/>
            <c:bubble3D val="0"/>
            <c:explosion val="28"/>
          </c:dPt>
          <c:dLbls>
            <c:dLbl>
              <c:idx val="0"/>
              <c:layout>
                <c:manualLayout>
                  <c:x val="-0.14221338836340799"/>
                  <c:y val="7.1561691731208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8,4%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0661354768967963"/>
                  <c:y val="-5.482407055805922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2301017812810025"/>
                  <c:y val="-0.1622279380682510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3552715253344358E-2"/>
                  <c:y val="9.9503485631175417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7983418928196126E-2"/>
                  <c:y val="-0.2154485466386765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2114162025824857"/>
                  <c:y val="-0.1822040079384981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9.1773823122800038E-2"/>
                  <c:y val="-7.667500161205964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5.5210283340670283E-2"/>
                  <c:y val="4.452379758262701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6137980741347493E-2"/>
                  <c:y val="0.1464486684387381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трансферты; </a:t>
                    </a:r>
                    <a:r>
                      <a:rPr lang="ru-RU" dirty="0" smtClean="0"/>
                      <a:t>0,6%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2"/>
              <c:delete val="1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Межбюджетные трансферты</c:v>
                </c:pt>
                <c:pt idx="12">
                  <c:v>Обслуживание государственного (муниципального) долга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8.4153552063958123E-2</c:v>
                </c:pt>
                <c:pt idx="1">
                  <c:v>1.3059367902999356E-2</c:v>
                </c:pt>
                <c:pt idx="2">
                  <c:v>0.14922392837944837</c:v>
                </c:pt>
                <c:pt idx="3">
                  <c:v>0.21922367950241287</c:v>
                </c:pt>
                <c:pt idx="5">
                  <c:v>0.42772669009488778</c:v>
                </c:pt>
                <c:pt idx="6">
                  <c:v>5.7724658840999025E-2</c:v>
                </c:pt>
                <c:pt idx="8">
                  <c:v>2.5966369410121194E-2</c:v>
                </c:pt>
                <c:pt idx="9">
                  <c:v>1.6024938969240739E-2</c:v>
                </c:pt>
                <c:pt idx="10">
                  <c:v>1.3878993004766966E-3</c:v>
                </c:pt>
                <c:pt idx="11">
                  <c:v>5.4971125047893936E-3</c:v>
                </c:pt>
                <c:pt idx="12">
                  <c:v>1.1803030666568708E-5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7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_____Microsoft_Excel_97-20033.xls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715766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Исполнение бюджета за 2024 год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520" y="123478"/>
            <a:ext cx="864096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0" y="83637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об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исполнении бюджета муниципального образования Билибинский муниципальный район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236999"/>
              </p:ext>
            </p:extLst>
          </p:nvPr>
        </p:nvGraphicFramePr>
        <p:xfrm>
          <a:off x="611560" y="1533795"/>
          <a:ext cx="7920880" cy="3414219"/>
        </p:xfrm>
        <a:graphic>
          <a:graphicData uri="http://schemas.openxmlformats.org/drawingml/2006/table">
            <a:tbl>
              <a:tblPr/>
              <a:tblGrid>
                <a:gridCol w="3528392"/>
                <a:gridCol w="1656184"/>
                <a:gridCol w="1512168"/>
                <a:gridCol w="1224136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 (тыс.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руб.)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 (тыс.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руб.)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286 453,3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282 341,1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472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43 817,5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43 815,1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529 337,3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500 656,8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94,6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11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923 085,9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735 510,9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79,7</a:t>
                      </a: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1 438 118,6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1 435 053,2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940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193 730,1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193 670,3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87 284,5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87 119,0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53 765,9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53 764,8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4 656,5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4 656,5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18 443,2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18 443,2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984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3 578 732,5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3 355 070,5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93,8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520" y="123478"/>
            <a:ext cx="864096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81555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расходов бюджета 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8905391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706" y="123478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за 2024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706" y="769809"/>
            <a:ext cx="86767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долг муниципального образования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2024 год.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Объём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муниципального долга на 1 января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года составил 37 000,0 тыс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рублей. Бюджетный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кредит от других бюджетов бюджетной системы РФ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валюте Российской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Федерации в размере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000,0 тыс. рублей был получен в марте 2022 года.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Муниципальная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гарантия муниципального образования Билибинский муниципальный район 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составила 51 144,0 тыс.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рублей.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ассигнования на исполнение муниципальных гарантий по возможным гарантийным случаям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году за счет средств бюджета не финансировались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юджет  Билибинского муниципального района в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году исполнен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профицитом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сумме 11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700,4 тыс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рублей.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107157" y="1071563"/>
            <a:ext cx="8929687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утверждён Решением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от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21 декабря 2023 года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№ 5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«О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Билибинского муниципального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2024 год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Бюджет Билибинского района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исполнен со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следующими основными показателями:</a:t>
            </a:r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123131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545895"/>
              </p:ext>
            </p:extLst>
          </p:nvPr>
        </p:nvGraphicFramePr>
        <p:xfrm>
          <a:off x="340520" y="2283718"/>
          <a:ext cx="8462961" cy="2325610"/>
        </p:xfrm>
        <a:graphic>
          <a:graphicData uri="http://schemas.openxmlformats.org/drawingml/2006/table">
            <a:tbl>
              <a:tblPr/>
              <a:tblGrid>
                <a:gridCol w="2820987"/>
                <a:gridCol w="2820987"/>
                <a:gridCol w="2820987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Утверждено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год с учётом изменений в установленном порядке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Исполнено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3 412 194,9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3 366 770,9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673 408,4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779 527,7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2 738 786,5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2 587 243,2</a:t>
                      </a:r>
                    </a:p>
                    <a:p>
                      <a:pPr algn="r"/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12347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1290071"/>
              </p:ext>
            </p:extLst>
          </p:nvPr>
        </p:nvGraphicFramePr>
        <p:xfrm>
          <a:off x="872331" y="1779662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12347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203663"/>
              </p:ext>
            </p:extLst>
          </p:nvPr>
        </p:nvGraphicFramePr>
        <p:xfrm>
          <a:off x="431540" y="2211710"/>
          <a:ext cx="8280920" cy="2277703"/>
        </p:xfrm>
        <a:graphic>
          <a:graphicData uri="http://schemas.openxmlformats.org/drawingml/2006/table">
            <a:tbl>
              <a:tblPr/>
              <a:tblGrid>
                <a:gridCol w="3100810"/>
                <a:gridCol w="2019543"/>
                <a:gridCol w="2254048"/>
                <a:gridCol w="90651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Утверждено (тыс. руб.)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Исполнено (тыс. руб.)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551 268,1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659 504,6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4 930,3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6 621,6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56 945,5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40 787,2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889,4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998,7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1 848,9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 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615 442,6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709 761,0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115,3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07504" y="1000348"/>
            <a:ext cx="89289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Налоговые доходы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 составляют 709 761,0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налоговых 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за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9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0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0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2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ЗА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37050"/>
              </p:ext>
            </p:extLst>
          </p:nvPr>
        </p:nvGraphicFramePr>
        <p:xfrm>
          <a:off x="431639" y="411163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123478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бюджете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БИЛИБИНСКОГО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03598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неналоговых 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266262"/>
              </p:ext>
            </p:extLst>
          </p:nvPr>
        </p:nvGraphicFramePr>
        <p:xfrm>
          <a:off x="359532" y="2139702"/>
          <a:ext cx="8358186" cy="2177390"/>
        </p:xfrm>
        <a:graphic>
          <a:graphicData uri="http://schemas.openxmlformats.org/drawingml/2006/table">
            <a:tbl>
              <a:tblPr/>
              <a:tblGrid>
                <a:gridCol w="3924715"/>
                <a:gridCol w="1727913"/>
                <a:gridCol w="1584176"/>
                <a:gridCol w="1121382"/>
              </a:tblGrid>
              <a:tr h="173354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руб.)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руб.)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 </a:t>
                      </a: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8 701,2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11 008,6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504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(работ) и компенсации затрат государства </a:t>
                      </a: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111,8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272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10 550,0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19 344,5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431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37 600,0</a:t>
                      </a:r>
                    </a:p>
                    <a:p>
                      <a:pPr algn="r" rtl="0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38 369,5</a:t>
                      </a:r>
                    </a:p>
                    <a:p>
                      <a:pPr algn="r" rtl="0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929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911,3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829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Прочие неналоговые доходы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829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57 965,8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69 766,7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120,4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2" name="Диаграмма" r:id="rId5" imgW="2554445" imgH="1463167" progId="Excel.Chart.8">
                  <p:embed/>
                </p:oleObj>
              </mc:Choice>
              <mc:Fallback>
                <p:oleObj name="Диаграмма" r:id="rId5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123825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НЕНАЛОГОВЫХ ДОХОДОВ БЮДЖЕТА РАЙОНА ЗА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285228"/>
              </p:ext>
            </p:extLst>
          </p:nvPr>
        </p:nvGraphicFramePr>
        <p:xfrm>
          <a:off x="0" y="627534"/>
          <a:ext cx="9102725" cy="4171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520" y="123477"/>
            <a:ext cx="864096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0089" y="915566"/>
            <a:ext cx="8784976" cy="1438664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Объем безвозмездных поступлений от других бюджетов бюджетной системы Российской Федерации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2024 году составил 2 674 619,2 тыс.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рублей.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Средства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окружного бюджета составляют 2 460 038,7 тыс. рублей, иные межбюджетные трансферты из бюджетов поселений – 214 580,5 тыс. рублей.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2187395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520" y="123478"/>
            <a:ext cx="864096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за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3664" y="915566"/>
            <a:ext cx="8286750" cy="1500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в 2024 году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по расходам составил 3 355 070,5 тыс. рублей.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Информация об объёмах бюджета муниципального образования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21054</TotalTime>
  <Words>672</Words>
  <Application>Microsoft Office PowerPoint</Application>
  <PresentationFormat>Экран (16:9)</PresentationFormat>
  <Paragraphs>200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2160</cp:revision>
  <cp:lastPrinted>2021-04-22T00:50:59Z</cp:lastPrinted>
  <dcterms:created xsi:type="dcterms:W3CDTF">2013-10-29T07:14:12Z</dcterms:created>
  <dcterms:modified xsi:type="dcterms:W3CDTF">2025-05-12T05:48:22Z</dcterms:modified>
</cp:coreProperties>
</file>