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sldIdLst>
    <p:sldId id="518" r:id="rId2"/>
    <p:sldId id="519" r:id="rId3"/>
    <p:sldId id="521" r:id="rId4"/>
    <p:sldId id="522" r:id="rId5"/>
    <p:sldId id="540" r:id="rId6"/>
    <p:sldId id="524" r:id="rId7"/>
    <p:sldId id="549" r:id="rId8"/>
    <p:sldId id="545" r:id="rId9"/>
    <p:sldId id="527" r:id="rId10"/>
    <p:sldId id="528" r:id="rId11"/>
    <p:sldId id="535" r:id="rId12"/>
  </p:sldIdLst>
  <p:sldSz cx="9144000" cy="5143500" type="screen16x9"/>
  <p:notesSz cx="6797675" cy="99298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546" y="-89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6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764165118555201"/>
          <c:y val="0.19991525268529634"/>
          <c:w val="0.64379867496254395"/>
          <c:h val="0.62579892657611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0.14681448529584673"/>
                  <c:y val="-4.010025695739458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dirty="0" smtClean="0"/>
                      <a:t>83,9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5014856734480841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Неналоговые поступления
</a:t>
                    </a:r>
                    <a:r>
                      <a:rPr lang="ru-RU" sz="1400" dirty="0" smtClean="0"/>
                      <a:t>9,6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9.2479894823023351E-2"/>
                  <c:y val="6.24910405921955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dirty="0" smtClean="0"/>
                      <a:t>6,5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#,##0.00000</c:formatCode>
                <c:ptCount val="3"/>
                <c:pt idx="0">
                  <c:v>83.914156575325407</c:v>
                </c:pt>
                <c:pt idx="1">
                  <c:v>9.5749364689179153</c:v>
                </c:pt>
                <c:pt idx="2">
                  <c:v>6.5109069557566901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222230.7</c:v>
                </c:pt>
                <c:pt idx="1">
                  <c:v>25357.4</c:v>
                </c:pt>
                <c:pt idx="2">
                  <c:v>17242.900000000001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994245428628739"/>
          <c:y val="0.16821097647897362"/>
          <c:w val="0.69766545690888515"/>
          <c:h val="0.7029642891217359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7.6668927741920176E-2"/>
                  <c:y val="3.9914468995010693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(216 628,9 тыс. руб.)</a:t>
                    </a:r>
                  </a:p>
                  <a:p>
                    <a:r>
                      <a:rPr lang="ru-RU" sz="1400" dirty="0" smtClean="0"/>
                      <a:t>97,5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0.11648442206904444"/>
                  <c:y val="3.535259090475415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имущество </a:t>
                    </a:r>
                    <a:endParaRPr lang="ru-RU" sz="1400" dirty="0" smtClean="0"/>
                  </a:p>
                  <a:p>
                    <a:r>
                      <a:rPr lang="ru-RU" sz="1400" dirty="0" smtClean="0"/>
                      <a:t>(5</a:t>
                    </a:r>
                    <a:r>
                      <a:rPr lang="ru-RU" sz="1400" baseline="0" dirty="0" smtClean="0"/>
                      <a:t> 608,3 </a:t>
                    </a:r>
                    <a:r>
                      <a:rPr lang="ru-RU" sz="1400" dirty="0" smtClean="0"/>
                      <a:t>тыс. руб) 2,5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%.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7.0245453264274935E-2"/>
                  <c:y val="-0.2498906168446691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</a:t>
                    </a:r>
                  </a:p>
                  <a:p>
                    <a:r>
                      <a:rPr lang="ru-RU" sz="1400" dirty="0" smtClean="0"/>
                      <a:t>(-6,5 </a:t>
                    </a:r>
                    <a:r>
                      <a:rPr lang="ru-RU" sz="1400" dirty="0"/>
                      <a:t>тыс. руб</a:t>
                    </a:r>
                    <a:r>
                      <a:rPr lang="ru-RU" sz="1400" dirty="0" smtClean="0"/>
                      <a:t>.): </a:t>
                    </a:r>
                  </a:p>
                  <a:p>
                    <a:r>
                      <a:rPr lang="ru-RU" sz="1400" dirty="0" smtClean="0"/>
                      <a:t>0,</a:t>
                    </a:r>
                    <a:r>
                      <a:rPr lang="ru-RU" sz="1400" baseline="0" dirty="0" smtClean="0"/>
                      <a:t>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(216 628,9 тыс.руб)</c:v>
                </c:pt>
                <c:pt idx="1">
                  <c:v>Налоги на имущество (5 608,3 тыс.руб)</c:v>
                </c:pt>
                <c:pt idx="2">
                  <c:v>Налоги на совокупный доход (-6,5 тыс. руб.)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0.97479286165232804</c:v>
                </c:pt>
                <c:pt idx="1">
                  <c:v>2.5236387231827109E-2</c:v>
                </c:pt>
                <c:pt idx="2">
                  <c:v>-2.9248884155069486E-5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(216 628,9 тыс.руб)</c:v>
                </c:pt>
                <c:pt idx="1">
                  <c:v>Налоги на имущество (5 608,3 тыс.руб)</c:v>
                </c:pt>
                <c:pt idx="2">
                  <c:v>Налоги на совокупный доход (-6,5 тыс. руб.)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216628.9</c:v>
                </c:pt>
                <c:pt idx="1">
                  <c:v>5608.3</c:v>
                </c:pt>
                <c:pt idx="2">
                  <c:v>-6.5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061652737603669"/>
          <c:y val="0.1342079177568202"/>
          <c:w val="0.63026433702962936"/>
          <c:h val="0.6383168629835717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0.64192421428156143"/>
                  <c:y val="0.11186203764054385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 smtClean="0"/>
                      <a:t>Прочие поступления от использования имущества </a:t>
                    </a:r>
                  </a:p>
                  <a:p>
                    <a:r>
                      <a:rPr lang="ru-RU" sz="1300" dirty="0" smtClean="0"/>
                      <a:t>7</a:t>
                    </a:r>
                    <a:r>
                      <a:rPr lang="ru-RU" sz="1300" baseline="0" dirty="0" smtClean="0"/>
                      <a:t> 958,8</a:t>
                    </a:r>
                    <a:r>
                      <a:rPr lang="ru-RU" sz="1300" dirty="0" smtClean="0"/>
                      <a:t> тыс. руб.;</a:t>
                    </a:r>
                  </a:p>
                  <a:p>
                    <a:r>
                      <a:rPr lang="ru-RU" sz="1300" dirty="0" smtClean="0"/>
                      <a:t>31,4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-0.62066278078690362"/>
                  <c:y val="-0.3375356156906145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 smtClean="0"/>
                      <a:t>Доходы получаемые в виде арендной платы </a:t>
                    </a:r>
                  </a:p>
                  <a:p>
                    <a:r>
                      <a:rPr lang="ru-RU" sz="1300" dirty="0" smtClean="0"/>
                      <a:t>13</a:t>
                    </a:r>
                    <a:r>
                      <a:rPr lang="ru-RU" sz="1300" baseline="0" dirty="0" smtClean="0"/>
                      <a:t> 207,7</a:t>
                    </a:r>
                    <a:r>
                      <a:rPr lang="ru-RU" sz="1300" dirty="0" smtClean="0"/>
                      <a:t> тыс. руб.;</a:t>
                    </a:r>
                  </a:p>
                  <a:p>
                    <a:r>
                      <a:rPr lang="ru-RU" sz="1300" baseline="0" dirty="0" smtClean="0"/>
                      <a:t>52,1 </a:t>
                    </a:r>
                    <a:r>
                      <a:rPr lang="ru-RU" sz="13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5.2116892749294846E-2"/>
                  <c:y val="6.0195995574127163E-3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 smtClean="0"/>
                      <a:t>Доходы от продажи земельных участков</a:t>
                    </a:r>
                  </a:p>
                  <a:p>
                    <a:r>
                      <a:rPr lang="ru-RU" sz="1300" dirty="0" smtClean="0"/>
                      <a:t>4</a:t>
                    </a:r>
                    <a:r>
                      <a:rPr lang="ru-RU" sz="1300" baseline="0" dirty="0" smtClean="0"/>
                      <a:t> 214,5</a:t>
                    </a:r>
                    <a:r>
                      <a:rPr lang="ru-RU" sz="1300" dirty="0" smtClean="0"/>
                      <a:t> тыс. руб.;</a:t>
                    </a:r>
                  </a:p>
                  <a:p>
                    <a:r>
                      <a:rPr lang="ru-RU" sz="1300" baseline="0" dirty="0" smtClean="0"/>
                      <a:t>16,6 </a:t>
                    </a:r>
                    <a:r>
                      <a:rPr lang="ru-RU" sz="13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3.8663860258974433E-2"/>
                  <c:y val="1.1906076059670066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 smtClean="0"/>
                      <a:t>Доходы от денежных</a:t>
                    </a:r>
                    <a:r>
                      <a:rPr lang="ru-RU" sz="1300" baseline="0" dirty="0" smtClean="0"/>
                      <a:t> взысканий (штрафов)</a:t>
                    </a:r>
                  </a:p>
                  <a:p>
                    <a:r>
                      <a:rPr lang="ru-RU" sz="1300" baseline="0" dirty="0" smtClean="0"/>
                      <a:t>0,0 </a:t>
                    </a:r>
                    <a:r>
                      <a:rPr lang="ru-RU" sz="1300" dirty="0" smtClean="0"/>
                      <a:t>тыс. руб.;</a:t>
                    </a:r>
                  </a:p>
                  <a:p>
                    <a:r>
                      <a:rPr lang="ru-RU" sz="1300" dirty="0" smtClean="0"/>
                      <a:t>0,0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709612126807133"/>
                  <c:y val="-0.26002495119797864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 smtClean="0"/>
                      <a:t>Невыясненные поступления, зачисляемые в бюджеты городских поселений</a:t>
                    </a:r>
                  </a:p>
                  <a:p>
                    <a:r>
                      <a:rPr lang="ru-RU" sz="1300" dirty="0" smtClean="0"/>
                      <a:t>-23,6 тыс. руб.;</a:t>
                    </a:r>
                  </a:p>
                  <a:p>
                    <a:r>
                      <a:rPr lang="ru-RU" sz="1300" baseline="0" dirty="0" smtClean="0"/>
                      <a:t>-0,1 </a:t>
                    </a:r>
                    <a:r>
                      <a:rPr lang="ru-RU" sz="13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Доходы получаемые в виде арендной платы 13 207,7 тыс.руб</c:v>
                </c:pt>
                <c:pt idx="1">
                  <c:v>Прочие поступления от использования имущества 7 958,8 тыс.руб</c:v>
                </c:pt>
                <c:pt idx="2">
                  <c:v>Доходы от продажи земельных участков 4 214,5 тыс. руб</c:v>
                </c:pt>
                <c:pt idx="3">
                  <c:v>Доходы от денежных взысканий (штрафов) 0,0 тыс. руб.</c:v>
                </c:pt>
                <c:pt idx="4">
                  <c:v>Невыясненные поступления, зачисляемые в бюджеты городских поселений -23,6 тыс. руб
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0.52086176027510711</c:v>
                </c:pt>
                <c:pt idx="1">
                  <c:v>0.31386498615788683</c:v>
                </c:pt>
                <c:pt idx="2">
                  <c:v>0.16620394835432653</c:v>
                </c:pt>
                <c:pt idx="3">
                  <c:v>0</c:v>
                </c:pt>
                <c:pt idx="4">
                  <c:v>-9.3069478732046667E-4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Доходы получаемые в виде арендной платы 13 207,7 тыс.руб</c:v>
                </c:pt>
                <c:pt idx="1">
                  <c:v>Прочие поступления от использования имущества 7 958,8 тыс.руб</c:v>
                </c:pt>
                <c:pt idx="2">
                  <c:v>Доходы от продажи земельных участков 4 214,5 тыс. руб</c:v>
                </c:pt>
                <c:pt idx="3">
                  <c:v>Доходы от денежных взысканий (штрафов) 0,0 тыс. руб.</c:v>
                </c:pt>
                <c:pt idx="4">
                  <c:v>Невыясненные поступления, зачисляемые в бюджеты городских поселений -23,6 тыс. руб
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13207.7</c:v>
                </c:pt>
                <c:pt idx="1">
                  <c:v>7958.8</c:v>
                </c:pt>
                <c:pt idx="2">
                  <c:v>4214.5</c:v>
                </c:pt>
                <c:pt idx="3">
                  <c:v>0</c:v>
                </c:pt>
                <c:pt idx="4">
                  <c:v>-23.6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849522774893389"/>
          <c:y val="0.13102820746132848"/>
          <c:w val="0.67687962716221672"/>
          <c:h val="0.661022977223388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  <c:explosion val="6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2.6515075060405249E-2"/>
                  <c:y val="9.339972630809684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8124344497328935"/>
                  <c:y val="-3.8686565453203699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668146830554364"/>
                  <c:y val="-0.191345317504101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682588903727433"/>
                  <c:y val="5.095541401273885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Физическая культура и спорт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3.7457394488820538E-2</c:v>
                </c:pt>
                <c:pt idx="1">
                  <c:v>6.8554887244110874E-3</c:v>
                </c:pt>
                <c:pt idx="2">
                  <c:v>0.18375995310439158</c:v>
                </c:pt>
                <c:pt idx="3">
                  <c:v>0.6410279845131035</c:v>
                </c:pt>
                <c:pt idx="4">
                  <c:v>0.13089917916927329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7461"/>
            <a:ext cx="5438775" cy="44668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727"/>
            <a:ext cx="294640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1727"/>
            <a:ext cx="2946400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12.05.2025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oleObject" Target="../embeddings/_____Microsoft_Excel_97-20033.xls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5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</a:rPr>
              <a:t>Исполнение бюджета за 2024 год</a:t>
            </a:r>
          </a:p>
          <a:p>
            <a:pPr algn="ctr" eaLnBrk="1" hangingPunct="1">
              <a:defRPr/>
            </a:pP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251519" y="1128520"/>
            <a:ext cx="853294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Сравнение первоначальной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редакции структуры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расходной части бюджета городского поселения по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разделам и подразделам классификации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бюджета на 2024 год 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фактического исполнения представлена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таблице: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815166"/>
              </p:ext>
            </p:extLst>
          </p:nvPr>
        </p:nvGraphicFramePr>
        <p:xfrm>
          <a:off x="863587" y="2139702"/>
          <a:ext cx="7416825" cy="1980326"/>
        </p:xfrm>
        <a:graphic>
          <a:graphicData uri="http://schemas.openxmlformats.org/drawingml/2006/table">
            <a:tbl>
              <a:tblPr/>
              <a:tblGrid>
                <a:gridCol w="3439086"/>
                <a:gridCol w="2071739"/>
                <a:gridCol w="190600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b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(первоначальная редакция, с учетом изменений)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961,7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9 508,2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37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1 763,0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1 740,2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46 645,9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46 645,7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8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177 947,5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162 718,8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228,1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33 227,5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407">
                <a:tc>
                  <a:txBody>
                    <a:bodyPr/>
                    <a:lstStyle/>
                    <a:p>
                      <a:pPr algn="l" fontAlgn="t"/>
                      <a:endParaRPr lang="ru-RU" sz="11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endParaRPr lang="ru-RU" sz="11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rtl="0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269 546,2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endParaRPr lang="ru-RU" sz="11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rtl="0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253 840,4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2523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расходов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7133861"/>
              </p:ext>
            </p:extLst>
          </p:nvPr>
        </p:nvGraphicFramePr>
        <p:xfrm>
          <a:off x="613174" y="1256229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107157" y="1071563"/>
            <a:ext cx="8929687" cy="166199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утвержден Решением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от 20 декабря 2023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года № 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«О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год».</a:t>
            </a:r>
          </a:p>
          <a:p>
            <a:pPr algn="just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Сравнение первоначальной редакции бюджета городского поселения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 учетом вносимых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изменений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фактического исполнения по следующим основным показателям:	</a:t>
            </a:r>
          </a:p>
          <a:p>
            <a:pPr algn="r">
              <a:defRPr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(тыс. рублей)</a:t>
            </a:r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билибино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922982"/>
              </p:ext>
            </p:extLst>
          </p:nvPr>
        </p:nvGraphicFramePr>
        <p:xfrm>
          <a:off x="340519" y="2715766"/>
          <a:ext cx="8623969" cy="1966500"/>
        </p:xfrm>
        <a:graphic>
          <a:graphicData uri="http://schemas.openxmlformats.org/drawingml/2006/table">
            <a:tbl>
              <a:tblPr/>
              <a:tblGrid>
                <a:gridCol w="2820987"/>
                <a:gridCol w="2820987"/>
                <a:gridCol w="2981995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Утверждено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год (первоначальная редакция, с учетом изменений)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Исполнено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7291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221 087,4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264 831,0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42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269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546,2</a:t>
                      </a:r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253 840,4</a:t>
                      </a:r>
                    </a:p>
                    <a:p>
                      <a:pPr algn="r"/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36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-48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458,8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+10 990,6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40011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Исполненные показатели доходной части бюджета составляют: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77384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билибино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25180"/>
              </p:ext>
            </p:extLst>
          </p:nvPr>
        </p:nvGraphicFramePr>
        <p:xfrm>
          <a:off x="464344" y="2211710"/>
          <a:ext cx="8215312" cy="2233232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53671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593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666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247 588,1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160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17 242,9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3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264 831,0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 представлена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0645351"/>
              </p:ext>
            </p:extLst>
          </p:nvPr>
        </p:nvGraphicFramePr>
        <p:xfrm>
          <a:off x="872331" y="1717894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4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5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7494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6020352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2104438979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244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в структуре налоговых доходов приходится на налог на доходы физических лиц, который составляет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97,5 %. </a:t>
            </a:r>
          </a:p>
          <a:p>
            <a:pPr>
              <a:lnSpc>
                <a:spcPct val="20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Неналоговые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доходы  бюджета  городского  поселения  Билибино на 2024 год составляют 25 357,4 тыс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билибино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18517" y="1059582"/>
            <a:ext cx="844268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неналоговых доходов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бюджета городского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(тыс. рублей)</a:t>
            </a: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840809"/>
              </p:ext>
            </p:extLst>
          </p:nvPr>
        </p:nvGraphicFramePr>
        <p:xfrm>
          <a:off x="466229" y="1851670"/>
          <a:ext cx="8211541" cy="3110876"/>
        </p:xfrm>
        <a:graphic>
          <a:graphicData uri="http://schemas.openxmlformats.org/drawingml/2006/table">
            <a:tbl>
              <a:tblPr/>
              <a:tblGrid>
                <a:gridCol w="4827625"/>
                <a:gridCol w="2126112"/>
                <a:gridCol w="1257804"/>
              </a:tblGrid>
              <a:tr h="631298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b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первоначальная</a:t>
                      </a:r>
                      <a:r>
                        <a:rPr kumimoji="0" lang="ru-RU" sz="11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редакция, </a:t>
                      </a:r>
                      <a:b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учетом изменений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84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поселений, а также средства от продажи права на заключение договоров аренды указанных земельных участков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8 400,0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13 207,7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36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Прочие поступления от использования имущества, находящегося в собственности городских поселений (за исключением имущества муниципальных бюджетных и автономных учреждений, а также имущества муниципальных унитарных предприятий, в том числе казенных)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7 000,0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7 958,8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5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денежных взысканий (штрафов), поступающие в счет погашения задолженности, образовавшейся до 1 января 2020 года, подлежащие зачислению в бюджет муниципального образования по нормативам, действовавшим в 2019 году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40,0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8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земельных участков, государственная собственность на которые не разграничена и которые расположены в границах городских поселений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1 500,0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4 214,5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Невыясненные поступления, зачисляемые в бюджеты городских поселений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-23,6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16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940,0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25 357,4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60655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5" name="Диаграмма" r:id="rId5" imgW="2554445" imgH="1463167" progId="Excel.Chart.8">
                  <p:embed/>
                </p:oleObj>
              </mc:Choice>
              <mc:Fallback>
                <p:oleObj name="Диаграмма" r:id="rId5" imgW="2554445" imgH="146316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361281" y="123824"/>
            <a:ext cx="8603207" cy="359693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НЕНАЛОГОВЫХ ДОХОДОВ БЮДЖЕТА ПОСЕЛЕНИЯ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 2024 ГОД</a:t>
            </a: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045965"/>
              </p:ext>
            </p:extLst>
          </p:nvPr>
        </p:nvGraphicFramePr>
        <p:xfrm>
          <a:off x="356741" y="627534"/>
          <a:ext cx="8496746" cy="4266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99345608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	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района, с учетом предлагаемых изменений, в 2024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году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оставалось: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	Бюджет городского поселения Билибино в 2024 году по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расходам составил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253 840,4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Информация об объемах бюджета 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21028</TotalTime>
  <Words>546</Words>
  <Application>Microsoft Office PowerPoint</Application>
  <PresentationFormat>Экран (16:9)</PresentationFormat>
  <Paragraphs>140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2171</cp:revision>
  <cp:lastPrinted>2025-04-21T04:34:21Z</cp:lastPrinted>
  <dcterms:created xsi:type="dcterms:W3CDTF">2013-10-29T07:14:12Z</dcterms:created>
  <dcterms:modified xsi:type="dcterms:W3CDTF">2025-05-12T05:48:49Z</dcterms:modified>
</cp:coreProperties>
</file>