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288" y="-918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081788491300567E-2"/>
          <c:y val="0.11169468737902825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0744483338018384E-2"/>
                  <c:y val="-0.192447132389577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9,6 %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6180148522866488E-2"/>
                  <c:y val="2.351011757900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90,4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1806912866963028E-2"/>
                  <c:y val="6.2490724842140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90,4 %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9.6292984310218674</c:v>
                </c:pt>
                <c:pt idx="1">
                  <c:v>90.370701568978134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Лист1!$C$2:$C$3</c:f>
              <c:numCache>
                <c:formatCode>0.00</c:formatCode>
                <c:ptCount val="2"/>
                <c:pt idx="0" formatCode="General">
                  <c:v>473.8</c:v>
                </c:pt>
                <c:pt idx="1">
                  <c:v>4446.6000000000004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95818371371284"/>
          <c:y val="0.20242337847469707"/>
          <c:w val="0.63631814186228475"/>
          <c:h val="0.643092585629219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6.0563929155444327E-2"/>
                  <c:y val="2.280826799714899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(439,5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тыс. руб):</a:t>
                    </a:r>
                    <a:r>
                      <a:rPr lang="ru-RU" sz="1400" baseline="0" dirty="0" smtClean="0"/>
                      <a:t> 92,8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4.9224034960240783E-2"/>
                  <c:y val="-0.1729571615379866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Государственная пошлина</a:t>
                    </a:r>
                  </a:p>
                  <a:p>
                    <a:r>
                      <a:rPr lang="ru-RU" dirty="0" smtClean="0"/>
                      <a:t>(14,6 </a:t>
                    </a:r>
                    <a:r>
                      <a:rPr lang="ru-RU" b="0" dirty="0" smtClean="0"/>
                      <a:t>тыс. руб</a:t>
                    </a:r>
                    <a:r>
                      <a:rPr lang="ru-RU" dirty="0" smtClean="0"/>
                      <a:t>)</a:t>
                    </a:r>
                  </a:p>
                  <a:p>
                    <a:r>
                      <a:rPr lang="en-US" dirty="0" smtClean="0"/>
                      <a:t>3,</a:t>
                    </a:r>
                    <a:r>
                      <a:rPr lang="ru-RU" dirty="0" smtClean="0"/>
                      <a:t>1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9233877098383103E-2"/>
                  <c:y val="5.67874240238858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 (19,7 тыс. руб)</a:t>
                    </a:r>
                  </a:p>
                  <a:p>
                    <a:r>
                      <a:rPr lang="ru-RU" sz="1400" dirty="0" smtClean="0"/>
                      <a:t>4,1 %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4255928922131295E-2"/>
                  <c:y val="9.693513898788311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Налог на имущество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(19,7 тыс. руб):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4,1 %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(439,5 тыс.руб)</c:v>
                </c:pt>
                <c:pt idx="1">
                  <c:v>Государственная пошлина (14,6 тыс.руб)</c:v>
                </c:pt>
                <c:pt idx="2">
                  <c:v>Налог на имущество (19,7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0.92760658505698601</c:v>
                </c:pt>
                <c:pt idx="1">
                  <c:v>3.0814689742507385E-2</c:v>
                </c:pt>
                <c:pt idx="2">
                  <c:v>4.1578725200506539E-2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(439,5 тыс.руб)</c:v>
                </c:pt>
                <c:pt idx="1">
                  <c:v>Государственная пошлина (14,6 тыс.руб)</c:v>
                </c:pt>
                <c:pt idx="2">
                  <c:v>Налог на имущество (19,7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439.5</c:v>
                </c:pt>
                <c:pt idx="1">
                  <c:v>14.6</c:v>
                </c:pt>
                <c:pt idx="2">
                  <c:v>19.7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75946582256426"/>
          <c:y val="0"/>
          <c:w val="0.34460641724119961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31"/>
          <c:dPt>
            <c:idx val="0"/>
            <c:bubble3D val="0"/>
            <c:explosion val="10"/>
            <c:spPr>
              <a:effectLst>
                <a:glow>
                  <a:srgbClr val="4F81BD">
                    <a:alpha val="40000"/>
                  </a:srgbClr>
                </a:glow>
                <a:softEdge rad="0"/>
              </a:effectLst>
            </c:spPr>
          </c:dPt>
          <c:dPt>
            <c:idx val="1"/>
            <c:bubble3D val="0"/>
          </c:dPt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3928.8</c:v>
                </c:pt>
                <c:pt idx="1">
                  <c:v>322.5</c:v>
                </c:pt>
                <c:pt idx="2">
                  <c:v>195.3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2"/>
      </c:pieChart>
    </c:plotArea>
    <c:legend>
      <c:legendPos val="r"/>
      <c:layout>
        <c:manualLayout>
          <c:xMode val="edge"/>
          <c:yMode val="edge"/>
          <c:x val="0.70910049875281966"/>
          <c:y val="0.17464841894004612"/>
          <c:w val="0.28079636573509659"/>
          <c:h val="0.65070274642890247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35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5.4595086442220199E-2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2.5202472878636865E-2"/>
                  <c:y val="1.332693285950721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82,8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4325427231251245E-2"/>
                  <c:y val="-4.02656674285141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7,0 %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1.611543779957441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10,2 %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0.82810675202214623</c:v>
                </c:pt>
                <c:pt idx="1">
                  <c:v>6.9747826463082307E-2</c:v>
                </c:pt>
                <c:pt idx="2">
                  <c:v>0.10214542151477139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 smtClean="0">
                <a:latin typeface="Georgia" pitchFamily="18" charset="0"/>
              </a:rPr>
              <a:t>Исполнение </a:t>
            </a:r>
            <a:r>
              <a:rPr lang="ru-RU" sz="3600" b="1" kern="0" dirty="0">
                <a:latin typeface="Georgia" pitchFamily="18" charset="0"/>
              </a:rPr>
              <a:t>бюджета за 2024 год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3324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347614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Анюйск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404980"/>
              </p:ext>
            </p:extLst>
          </p:nvPr>
        </p:nvGraphicFramePr>
        <p:xfrm>
          <a:off x="1115616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3 829,0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322,5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472,3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4 623,8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595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5202888"/>
              </p:ext>
            </p:extLst>
          </p:nvPr>
        </p:nvGraphicFramePr>
        <p:xfrm>
          <a:off x="658019" y="1440895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195486"/>
            <a:ext cx="748883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сельского поселения Анюйск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575556" y="1523569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Основные показатели бюджета сельского поселения Анюйск за 2024 год: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551611"/>
              </p:ext>
            </p:extLst>
          </p:nvPr>
        </p:nvGraphicFramePr>
        <p:xfrm>
          <a:off x="1331640" y="2211710"/>
          <a:ext cx="6480720" cy="2155692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864096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Исполнено за 2024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4 920,4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4 623,8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296,6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92333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083540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за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473,8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4 446,6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4 920,4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13208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за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4122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258468"/>
              </p:ext>
            </p:extLst>
          </p:nvPr>
        </p:nvGraphicFramePr>
        <p:xfrm>
          <a:off x="251521" y="1925638"/>
          <a:ext cx="8640959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26624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03598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за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253733"/>
              </p:ext>
            </p:extLst>
          </p:nvPr>
        </p:nvGraphicFramePr>
        <p:xfrm>
          <a:off x="1070417" y="2283718"/>
          <a:ext cx="6984776" cy="141616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473,8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08433" y="195486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6041484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563638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поступлений по налоговым доходам составил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(92,8 %).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за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составил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Объём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2024 год составил 4 446,6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6378955"/>
              </p:ext>
            </p:extLst>
          </p:nvPr>
        </p:nvGraphicFramePr>
        <p:xfrm>
          <a:off x="800893" y="2499742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16049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2024 году оставались: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бюджетной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Бюджет сельского поселения Анюйск за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составил 4 623,8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 объёмах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20868</TotalTime>
  <Words>353</Words>
  <Application>Microsoft Office PowerPoint</Application>
  <PresentationFormat>Экран (16:9)</PresentationFormat>
  <Paragraphs>87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2093</cp:revision>
  <cp:lastPrinted>2020-06-07T00:25:00Z</cp:lastPrinted>
  <dcterms:created xsi:type="dcterms:W3CDTF">2013-10-29T07:14:12Z</dcterms:created>
  <dcterms:modified xsi:type="dcterms:W3CDTF">2025-05-13T00:23:01Z</dcterms:modified>
</cp:coreProperties>
</file>