
<file path=[Content_Types].xml><?xml version="1.0" encoding="utf-8"?>
<Types xmlns="http://schemas.openxmlformats.org/package/2006/content-types">
  <Default Extension="png" ContentType="image/png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6345" r:id="rId1"/>
  </p:sldMasterIdLst>
  <p:notesMasterIdLst>
    <p:notesMasterId r:id="rId13"/>
  </p:notesMasterIdLst>
  <p:handoutMasterIdLst>
    <p:handoutMasterId r:id="rId14"/>
  </p:handoutMasterIdLst>
  <p:sldIdLst>
    <p:sldId id="518" r:id="rId2"/>
    <p:sldId id="519" r:id="rId3"/>
    <p:sldId id="521" r:id="rId4"/>
    <p:sldId id="522" r:id="rId5"/>
    <p:sldId id="523" r:id="rId6"/>
    <p:sldId id="409" r:id="rId7"/>
    <p:sldId id="524" r:id="rId8"/>
    <p:sldId id="537" r:id="rId9"/>
    <p:sldId id="527" r:id="rId10"/>
    <p:sldId id="528" r:id="rId11"/>
    <p:sldId id="535" r:id="rId12"/>
  </p:sldIdLst>
  <p:sldSz cx="9144000" cy="5143500" type="screen16x9"/>
  <p:notesSz cx="6797675" cy="9928225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BDECF9"/>
    <a:srgbClr val="97CBFF"/>
    <a:srgbClr val="ABDB77"/>
    <a:srgbClr val="99FFCC"/>
    <a:srgbClr val="ECFEEC"/>
    <a:srgbClr val="E2FEE3"/>
    <a:srgbClr val="D6FE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587" autoAdjust="0"/>
    <p:restoredTop sz="95137" autoAdjust="0"/>
  </p:normalViewPr>
  <p:slideViewPr>
    <p:cSldViewPr>
      <p:cViewPr>
        <p:scale>
          <a:sx n="90" d="100"/>
          <a:sy n="90" d="100"/>
        </p:scale>
        <p:origin x="-534" y="-1134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3906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5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58329785718668"/>
          <c:y val="7.1594430421633673E-2"/>
          <c:w val="0.8291666666666665"/>
          <c:h val="0.8062500000000000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  <c:explosion val="30"/>
          </c:dPt>
          <c:dPt>
            <c:idx val="1"/>
            <c:bubble3D val="0"/>
            <c:explosion val="45"/>
            <c:spPr>
              <a:solidFill>
                <a:srgbClr val="00CC00"/>
              </a:solidFill>
            </c:spPr>
          </c:dPt>
          <c:dLbls>
            <c:dLbl>
              <c:idx val="0"/>
              <c:layout>
                <c:manualLayout>
                  <c:x val="5.9424234978858919E-3"/>
                  <c:y val="-0.11224661847478831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Налоговые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13,4</a:t>
                    </a:r>
                    <a:r>
                      <a:rPr lang="ru-RU" baseline="0" dirty="0" smtClean="0"/>
                      <a:t>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1.7988230839029104E-2"/>
                  <c:y val="0.131780495613916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поступления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86,6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3.8938618562903871E-2"/>
                  <c:y val="4.244091211349825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Безвозмездные </a:t>
                    </a:r>
                    <a:r>
                      <a:rPr lang="ru-RU" dirty="0"/>
                      <a:t>поступления
</a:t>
                    </a:r>
                    <a:r>
                      <a:rPr lang="ru-RU" dirty="0" smtClean="0"/>
                      <a:t>86,6 </a:t>
                    </a:r>
                    <a:r>
                      <a:rPr lang="ru-RU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</c:dLbl>
            <c:numFmt formatCode="0.0%" sourceLinked="0"/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Лист1!$A$2:$A$3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Лист1!$B$2:$B$3</c:f>
              <c:numCache>
                <c:formatCode>#,##0.0</c:formatCode>
                <c:ptCount val="2"/>
                <c:pt idx="0">
                  <c:v>13.440980310814693</c:v>
                </c:pt>
                <c:pt idx="1">
                  <c:v>86.582953058684637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dPt>
            <c:idx val="0"/>
            <c:bubble3D val="0"/>
          </c:dPt>
          <c:dPt>
            <c:idx val="1"/>
            <c:bubble3D val="0"/>
          </c:dPt>
          <c:cat>
            <c:strRef>
              <c:f>Лист1!$A$2:$A$3</c:f>
              <c:strCache>
                <c:ptCount val="2"/>
                <c:pt idx="0">
                  <c:v>Налоговые поступления</c:v>
                </c:pt>
                <c:pt idx="1">
                  <c:v>Безвозмездные поступления</c:v>
                </c:pt>
              </c:strCache>
            </c:strRef>
          </c:cat>
          <c:val>
            <c:numRef>
              <c:f>Лист1!$C$2:$C$3</c:f>
              <c:numCache>
                <c:formatCode>0.00</c:formatCode>
                <c:ptCount val="2"/>
                <c:pt idx="0" formatCode="General">
                  <c:v>842.4</c:v>
                </c:pt>
                <c:pt idx="1">
                  <c:v>5426.5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7">
          <a:noFill/>
        </a:ln>
      </c:spPr>
    </c:plotArea>
    <c:plotVisOnly val="1"/>
    <c:dispBlanksAs val="zero"/>
    <c:showDLblsOverMax val="0"/>
  </c:chart>
  <c:txPr>
    <a:bodyPr/>
    <a:lstStyle/>
    <a:p>
      <a:pPr>
        <a:defRPr sz="1801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22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546805655075962"/>
          <c:y val="0.13741655070338391"/>
          <c:w val="0.70749372606391281"/>
          <c:h val="0.713547472166146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Доля в общем объеме налоговых и неналоговых доходов</c:v>
                </c:pt>
              </c:strCache>
            </c:strRef>
          </c:tx>
          <c:explosion val="20"/>
          <c:dPt>
            <c:idx val="0"/>
            <c:bubble3D val="0"/>
            <c:explosion val="48"/>
          </c:dPt>
          <c:dPt>
            <c:idx val="1"/>
            <c:bubble3D val="0"/>
            <c:explosion val="0"/>
          </c:dPt>
          <c:dPt>
            <c:idx val="2"/>
            <c:bubble3D val="0"/>
            <c:explosion val="9"/>
          </c:dPt>
          <c:dLbls>
            <c:dLbl>
              <c:idx val="0"/>
              <c:layout>
                <c:manualLayout>
                  <c:x val="-0.22096766374491728"/>
                  <c:y val="0.6842530634560301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Госпошлина</a:t>
                    </a:r>
                  </a:p>
                  <a:p>
                    <a:r>
                      <a:rPr lang="ru-RU" sz="1400" dirty="0" smtClean="0"/>
                      <a:t>3,6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1"/>
              <c:layout>
                <c:manualLayout>
                  <c:x val="0.13704242103872077"/>
                  <c:y val="-0.72927244753636744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 smtClean="0"/>
                      <a:t>Налог </a:t>
                    </a:r>
                    <a:r>
                      <a:rPr lang="ru-RU" sz="1400" dirty="0"/>
                      <a:t>на доходы физических лиц </a:t>
                    </a:r>
                    <a:r>
                      <a:rPr lang="ru-RU" sz="1400" dirty="0" smtClean="0"/>
                      <a:t>78,1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2"/>
              <c:layout>
                <c:manualLayout>
                  <c:x val="0.26173181222618974"/>
                  <c:y val="6.2230865937066199E-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Налоги на </a:t>
                    </a:r>
                    <a:r>
                      <a:rPr lang="ru-RU" sz="1400" dirty="0" smtClean="0"/>
                      <a:t>имущество</a:t>
                    </a:r>
                  </a:p>
                  <a:p>
                    <a:r>
                      <a:rPr lang="ru-RU" sz="1400" dirty="0" smtClean="0"/>
                      <a:t>18,3 </a:t>
                    </a:r>
                    <a:r>
                      <a:rPr lang="ru-RU" sz="14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dLbl>
              <c:idx val="3"/>
              <c:delete val="1"/>
            </c:dLbl>
            <c:dLbl>
              <c:idx val="4"/>
              <c:layout>
                <c:manualLayout>
                  <c:x val="-4.3822391794144495E-2"/>
                  <c:y val="-0.22832804844512042"/>
                </c:manualLayout>
              </c:layout>
              <c:tx>
                <c:rich>
                  <a:bodyPr/>
                  <a:lstStyle/>
                  <a:p>
                    <a:r>
                      <a:rPr lang="ru-RU" sz="1400" dirty="0"/>
                      <a:t>Земельный налог </a:t>
                    </a:r>
                    <a:r>
                      <a:rPr lang="ru-RU" sz="1400" dirty="0" smtClean="0"/>
                      <a:t>(118,0 </a:t>
                    </a:r>
                    <a:r>
                      <a:rPr lang="ru-RU" sz="1400" dirty="0" err="1"/>
                      <a:t>тыс.руб</a:t>
                    </a:r>
                    <a:r>
                      <a:rPr lang="ru-RU" sz="1400" dirty="0"/>
                      <a:t>):0,1%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:</c:separator>
            </c:dLbl>
            <c:txPr>
              <a:bodyPr/>
              <a:lstStyle/>
              <a:p>
                <a:pPr>
                  <a:defRPr sz="1400" baseline="0">
                    <a:latin typeface="Times New Roman" pitchFamily="18" charset="0"/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:</c:separator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Госпошлина</c:v>
                </c:pt>
              </c:strCache>
            </c:strRef>
          </c:cat>
          <c:val>
            <c:numRef>
              <c:f>Лист1!$B$2:$B$4</c:f>
              <c:numCache>
                <c:formatCode>0.000%</c:formatCode>
                <c:ptCount val="3"/>
                <c:pt idx="0">
                  <c:v>0.78122032288698962</c:v>
                </c:pt>
                <c:pt idx="1">
                  <c:v>0.18304843304843305</c:v>
                </c:pt>
                <c:pt idx="2">
                  <c:v>3.5731244064577401E-2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Налог на доходы физических лиц</c:v>
                </c:pt>
                <c:pt idx="1">
                  <c:v>Налоги на имущество</c:v>
                </c:pt>
                <c:pt idx="2">
                  <c:v>Госпошлина</c:v>
                </c:pt>
              </c:strCache>
            </c:strRef>
          </c:cat>
          <c:val>
            <c:numRef>
              <c:f>Лист1!$C$2:$C$4</c:f>
              <c:numCache>
                <c:formatCode>0.0</c:formatCode>
                <c:ptCount val="3"/>
                <c:pt idx="0">
                  <c:v>658.1</c:v>
                </c:pt>
                <c:pt idx="1">
                  <c:v>154.19999999999999</c:v>
                </c:pt>
                <c:pt idx="2">
                  <c:v>30.1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spPr>
    <a:effectLst>
      <a:glow rad="63500">
        <a:schemeClr val="accent5">
          <a:satMod val="175000"/>
          <a:alpha val="40000"/>
        </a:schemeClr>
      </a:glow>
    </a:effectLst>
    <a:scene3d>
      <a:camera prst="orthographicFront"/>
      <a:lightRig rig="threePt" dir="t"/>
    </a:scene3d>
  </c:spPr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805102235887703"/>
          <c:y val="0.12621045142142476"/>
          <c:w val="0.18742612182230003"/>
          <c:h val="0.5279226241427419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</c:v>
                </c:pt>
              </c:strCache>
            </c:strRef>
          </c:tx>
          <c:explosion val="15"/>
          <c:dPt>
            <c:idx val="0"/>
            <c:bubble3D val="0"/>
          </c:dPt>
          <c:dLbls>
            <c:dLbl>
              <c:idx val="0"/>
              <c:layout>
                <c:manualLayout>
                  <c:x val="-5.2378689655103387E-2"/>
                  <c:y val="2.8234322321642132E-2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</a:t>
                    </a:r>
                    <a:r>
                      <a:rPr lang="ru-RU" sz="1600" baseline="0" dirty="0" smtClean="0"/>
                      <a:t> 578,1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915653015530807E-2"/>
                  <c:y val="4.4754854404001013E-3"/>
                </c:manualLayout>
              </c:layout>
              <c:tx>
                <c:rich>
                  <a:bodyPr/>
                  <a:lstStyle/>
                  <a:p>
                    <a:r>
                      <a:rPr lang="ru-RU" sz="1600" dirty="0" smtClean="0"/>
                      <a:t>483,9</a:t>
                    </a:r>
                    <a:endParaRPr lang="ru-RU" sz="1600" dirty="0" smtClean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8144065073850656E-2"/>
                  <c:y val="-1.9080016393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5.0515677560418939E-3"/>
                  <c:y val="-0.1578231292517006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txPr>
              <a:bodyPr/>
              <a:lstStyle/>
              <a:p>
                <a:pPr>
                  <a:defRPr sz="16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Дотации</c:v>
                </c:pt>
                <c:pt idx="1">
                  <c:v>Субвенции</c:v>
                </c:pt>
                <c:pt idx="2">
                  <c:v>Иные межбюджетные трансферты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4578.1000000000004</c:v>
                </c:pt>
                <c:pt idx="1">
                  <c:v>483.9</c:v>
                </c:pt>
                <c:pt idx="2">
                  <c:v>364.5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0643577140077529"/>
          <c:y val="0.22418446611863702"/>
          <c:w val="0.26973054045046047"/>
          <c:h val="0.58295911344509832"/>
        </c:manualLayout>
      </c:layout>
      <c:overlay val="0"/>
      <c:txPr>
        <a:bodyPr/>
        <a:lstStyle/>
        <a:p>
          <a:pPr>
            <a:defRPr sz="16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40"/>
      <c:rotY val="15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8201166536066475E-2"/>
          <c:y val="0.13466787989080983"/>
          <c:w val="0.80180358565869381"/>
          <c:h val="0.7774924949667916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Lbls>
            <c:dLbl>
              <c:idx val="0"/>
              <c:layout>
                <c:manualLayout>
                  <c:x val="-4.0286220091512961E-2"/>
                  <c:y val="4.244431229535798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Общегосударственные </a:t>
                    </a:r>
                    <a:r>
                      <a:rPr lang="ru-RU" sz="1200" dirty="0" smtClean="0"/>
                      <a:t>вопросы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75,8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479147446040231E-2"/>
                  <c:y val="4.3446798449556893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Национальная </a:t>
                    </a:r>
                    <a:r>
                      <a:rPr lang="ru-RU" sz="1200" dirty="0" smtClean="0"/>
                      <a:t>оборона</a:t>
                    </a:r>
                    <a:endParaRPr lang="ru-RU" sz="1200" baseline="0" dirty="0" smtClean="0"/>
                  </a:p>
                  <a:p>
                    <a:r>
                      <a:rPr lang="ru-RU" sz="1200" baseline="0" dirty="0" smtClean="0"/>
                      <a:t>8,2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5452491976838929E-2"/>
                  <c:y val="-1.6641040888997156E-2"/>
                </c:manualLayout>
              </c:layout>
              <c:tx>
                <c:rich>
                  <a:bodyPr/>
                  <a:lstStyle/>
                  <a:p>
                    <a:r>
                      <a:rPr lang="ru-RU" sz="1200" dirty="0"/>
                      <a:t>Жилищно-коммунальное </a:t>
                    </a:r>
                    <a:r>
                      <a:rPr lang="ru-RU" sz="1200" dirty="0" smtClean="0"/>
                      <a:t>хозяйство</a:t>
                    </a:r>
                  </a:p>
                  <a:p>
                    <a:r>
                      <a:rPr lang="ru-RU" sz="1200" baseline="0" dirty="0" smtClean="0"/>
                      <a:t>16,0 </a:t>
                    </a:r>
                    <a:r>
                      <a:rPr lang="ru-RU" sz="120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573602682281792E-2"/>
                  <c:y val="-0.1902316350583565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.10296192035679273"/>
                  <c:y val="1.226082408488747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6.4749931080401266E-2"/>
                  <c:y val="-0.235505721020541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6.2850568589811015E-2"/>
                  <c:y val="-0.14629473836691037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8.6194946591374319E-2"/>
                  <c:y val="-9.1148154751292565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0.18446142175958441"/>
                  <c:y val="-1.84181754350769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0.15696818661102341"/>
                  <c:y val="0.1089482922914890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7.1336064227189661E-2"/>
                  <c:y val="8.092052187744047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numFmt formatCode="0.0%" sourceLinked="0"/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Лист1!$A$2:$A$4</c:f>
              <c:strCache>
                <c:ptCount val="3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Жилищно-коммунальное хозяйство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0.75849356535267964</c:v>
                </c:pt>
                <c:pt idx="1">
                  <c:v>8.1832479326264529E-2</c:v>
                </c:pt>
                <c:pt idx="2">
                  <c:v>0.15967395532105597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0.34451</cdr:x>
      <cdr:y>0.00247</cdr:y>
    </cdr:from>
    <cdr:to>
      <cdr:x>0.63218</cdr:x>
      <cdr:y>0.08312</cdr:y>
    </cdr:to>
    <cdr:sp macro="" textlink="">
      <cdr:nvSpPr>
        <cdr:cNvPr id="2" name="Прямоугольник 1"/>
        <cdr:cNvSpPr/>
      </cdr:nvSpPr>
      <cdr:spPr>
        <a:xfrm xmlns:a="http://schemas.openxmlformats.org/drawingml/2006/main">
          <a:off x="2654126" y="11013"/>
          <a:ext cx="2216249" cy="359257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pPr algn="ctr"/>
          <a:endParaRPr lang="ru-RU" sz="1900" b="1" dirty="0">
            <a:solidFill>
              <a:schemeClr val="tx1"/>
            </a:solidFill>
            <a:latin typeface="Arial Narrow" panose="020B060602020203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0990DA-6D95-4F2E-A80F-C6C453C4A8B6}" type="datetimeFigureOut">
              <a:rPr lang="ru-RU" smtClean="0"/>
              <a:t>13.05.2025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14F424-8658-403B-8BC9-9665CB904D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7516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36EBE9-5796-4EE9-8450-8DAE041634C3}" type="datetimeFigureOut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706"/>
            <a:ext cx="5438775" cy="44661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10CB646-8B6D-4891-AEE1-01D055E1CDB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312246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10CB646-8B6D-4891-AEE1-01D055E1CDB8}" type="slidenum">
              <a:rPr lang="ru-RU" altLang="ru-RU" smtClean="0"/>
              <a:pPr>
                <a:defRPr/>
              </a:pPr>
              <a:t>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58778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fld id="{0854FE7A-E6DF-4913-8B3A-77C15694E4B4}" type="slidenum">
              <a:rPr lang="ru-RU" altLang="ru-RU" smtClean="0">
                <a:solidFill>
                  <a:srgbClr val="000000"/>
                </a:solidFill>
              </a:rPr>
              <a:pPr/>
              <a:t>6</a:t>
            </a:fld>
            <a:endParaRPr lang="ru-RU" altLang="ru-RU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CD636A6-E331-476B-9693-BD9953705CED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2016366-4853-401F-A894-F8CB8FA8B3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7901994"/>
      </p:ext>
    </p:extLst>
  </p:cSld>
  <p:clrMapOvr>
    <a:masterClrMapping/>
  </p:clrMapOvr>
  <p:transition spd="slow" advClick="0" advTm="2000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31699BA-BA01-4BCE-BEDE-6500FE60E0CD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1CA222E-0C45-4809-8A8A-69F79515B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6262705"/>
      </p:ext>
    </p:extLst>
  </p:cSld>
  <p:clrMapOvr>
    <a:masterClrMapping/>
  </p:clrMapOvr>
  <p:transition spd="slow" advClick="0" advTm="2000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3BCCA319-F6FC-42CD-B338-F8CDE6CE680C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9123AB5-80DC-4549-8E5B-A2E18E754F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26620"/>
      </p:ext>
    </p:extLst>
  </p:cSld>
  <p:clrMapOvr>
    <a:masterClrMapping/>
  </p:clrMapOvr>
  <p:transition spd="slow" advClick="0" advTm="2000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213E9287-98EE-4F7E-85B4-D73F584CE015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E8158A3A-71F4-49A0-AD73-66EE23E4F5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793436"/>
      </p:ext>
    </p:extLst>
  </p:cSld>
  <p:clrMapOvr>
    <a:masterClrMapping/>
  </p:clrMapOvr>
  <p:transition spd="slow" advClick="0" advTm="2000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1EA8F195-9687-48F9-A2C3-D6400C85C11C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7D4351C-79BC-4684-B821-A84E6752E1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6173043"/>
      </p:ext>
    </p:extLst>
  </p:cSld>
  <p:clrMapOvr>
    <a:masterClrMapping/>
  </p:clrMapOvr>
  <p:transition spd="slow" advClick="0" advTm="2000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48F7D358-28AC-4FA9-B6BD-8F3FD3D32F33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BAA66D42-3113-411B-9CE2-AAB4B2C473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5725810"/>
      </p:ext>
    </p:extLst>
  </p:cSld>
  <p:clrMapOvr>
    <a:masterClrMapping/>
  </p:clrMapOvr>
  <p:transition spd="slow" advClick="0" advTm="2000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DEE02134-2731-4F82-8006-D5F61897A767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938E2DBF-3633-458D-BA96-CE2DCFC6D8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1577487"/>
      </p:ext>
    </p:extLst>
  </p:cSld>
  <p:clrMapOvr>
    <a:masterClrMapping/>
  </p:clrMapOvr>
  <p:transition spd="slow" advClick="0" advTm="2000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7814208-613C-459F-93ED-140FDD33E47C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D383CEA-B58E-4D14-890F-BA283BFEC4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7446202"/>
      </p:ext>
    </p:extLst>
  </p:cSld>
  <p:clrMapOvr>
    <a:masterClrMapping/>
  </p:clrMapOvr>
  <p:transition spd="slow" advClick="0" advTm="2000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6310CB20-0515-436B-A1A6-6A2181A28A0E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50B0F4B9-2C19-499B-9A91-03C0F731AE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5890967"/>
      </p:ext>
    </p:extLst>
  </p:cSld>
  <p:clrMapOvr>
    <a:masterClrMapping/>
  </p:clrMapOvr>
  <p:transition spd="slow" advClick="0" advTm="2000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B93C225-840D-4C07-A41D-FAB5A023707D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AA304145-D0C4-46DC-AB5B-1D1C9755E0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7859792"/>
      </p:ext>
    </p:extLst>
  </p:cSld>
  <p:clrMapOvr>
    <a:masterClrMapping/>
  </p:clrMapOvr>
  <p:transition spd="slow" advClick="0" advTm="2000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CC61FD9B-A518-464F-93A9-587377280F4F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Calibri" pitchFamily="34" charset="0"/>
              </a:defRPr>
            </a:lvl1pPr>
          </a:lstStyle>
          <a:p>
            <a:pPr>
              <a:defRPr/>
            </a:pPr>
            <a:fld id="{8EC89534-C4B9-44D6-8A83-60BEBDDFB7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95432"/>
      </p:ext>
    </p:extLst>
  </p:cSld>
  <p:clrMapOvr>
    <a:masterClrMapping/>
  </p:clrMapOvr>
  <p:transition spd="slow" advClick="0" advTm="2000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1E0FF"/>
            </a:gs>
            <a:gs pos="50000">
              <a:srgbClr val="FFFFD9"/>
            </a:gs>
            <a:gs pos="100000">
              <a:srgbClr val="C1E0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BB644617-C019-4913-B10F-CAE860577A1F}" type="datetime1">
              <a:rPr lang="ru-RU"/>
              <a:pPr>
                <a:defRPr/>
              </a:pPr>
              <a:t>13.05.2025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95C724DA-0BD5-4E93-8166-EC4E12F4ED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837" r:id="rId1"/>
    <p:sldLayoutId id="2147487838" r:id="rId2"/>
    <p:sldLayoutId id="2147487839" r:id="rId3"/>
    <p:sldLayoutId id="2147487840" r:id="rId4"/>
    <p:sldLayoutId id="2147487841" r:id="rId5"/>
    <p:sldLayoutId id="2147487842" r:id="rId6"/>
    <p:sldLayoutId id="2147487843" r:id="rId7"/>
    <p:sldLayoutId id="2147487844" r:id="rId8"/>
    <p:sldLayoutId id="2147487845" r:id="rId9"/>
    <p:sldLayoutId id="2147487846" r:id="rId10"/>
    <p:sldLayoutId id="2147487847" r:id="rId11"/>
  </p:sldLayoutIdLst>
  <p:transition spd="slow" advClick="0" advTm="2000">
    <p:circle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_____Microsoft_Excel_97-20032.xls"/><Relationship Id="rId5" Type="http://schemas.openxmlformats.org/officeDocument/2006/relationships/image" Target="../media/image1.png"/><Relationship Id="rId4" Type="http://schemas.openxmlformats.org/officeDocument/2006/relationships/oleObject" Target="../embeddings/_____Microsoft_Excel_97-20031.xls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>
          <a:xfrm>
            <a:off x="0" y="428611"/>
            <a:ext cx="9144000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spc="50" dirty="0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Сельское поселение </a:t>
            </a:r>
            <a:r>
              <a:rPr lang="ru-RU" sz="3600" b="1" spc="50" dirty="0" err="1" smtClean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Омолон</a:t>
            </a:r>
            <a:endParaRPr lang="ru-RU" sz="36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 bwMode="gray">
          <a:xfrm>
            <a:off x="71215" y="2643758"/>
            <a:ext cx="9001571" cy="171075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anchor="ctr"/>
          <a:lstStyle/>
          <a:p>
            <a:pPr algn="ctr" eaLnBrk="1" hangingPunct="1">
              <a:defRPr/>
            </a:pPr>
            <a:endParaRPr lang="ru-RU" sz="1600" b="1" kern="0" dirty="0">
              <a:solidFill>
                <a:schemeClr val="tx1">
                  <a:lumMod val="9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ru-RU" sz="3600" b="1" kern="0" dirty="0">
                <a:latin typeface="Georgia" pitchFamily="18" charset="0"/>
                <a:ea typeface="+mj-ea"/>
                <a:cs typeface="+mj-cs"/>
              </a:rPr>
              <a:t>БЮДЖЕТ ДЛЯ </a:t>
            </a:r>
            <a:r>
              <a:rPr lang="ru-RU" sz="3600" b="1" kern="0" smtClean="0">
                <a:latin typeface="Georgia" pitchFamily="18" charset="0"/>
                <a:ea typeface="+mj-ea"/>
                <a:cs typeface="+mj-cs"/>
              </a:rPr>
              <a:t>ГРАЖДАН </a:t>
            </a:r>
            <a:r>
              <a:rPr lang="ru-RU" sz="3600" b="1" kern="0">
                <a:latin typeface="Georgia" pitchFamily="18" charset="0"/>
              </a:rPr>
              <a:t>Исполнение бюджета за 2024 год</a:t>
            </a:r>
            <a:endParaRPr lang="ru-RU" sz="3600" b="1" kern="0" dirty="0">
              <a:latin typeface="Georgia" pitchFamily="18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TextBox 6"/>
          <p:cNvSpPr txBox="1">
            <a:spLocks noChangeArrowheads="1"/>
          </p:cNvSpPr>
          <p:nvPr/>
        </p:nvSpPr>
        <p:spPr bwMode="auto">
          <a:xfrm>
            <a:off x="719571" y="1635646"/>
            <a:ext cx="770485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Ведомственная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структура расходов бюджета сельского поселения Омолон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2024 год						</a:t>
            </a: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930914"/>
              </p:ext>
            </p:extLst>
          </p:nvPr>
        </p:nvGraphicFramePr>
        <p:xfrm>
          <a:off x="1083718" y="2571750"/>
          <a:ext cx="6912768" cy="1100849"/>
        </p:xfrm>
        <a:graphic>
          <a:graphicData uri="http://schemas.openxmlformats.org/drawingml/2006/table">
            <a:tbl>
              <a:tblPr/>
              <a:tblGrid>
                <a:gridCol w="3954664"/>
                <a:gridCol w="2958104"/>
              </a:tblGrid>
              <a:tr h="17445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Наименования</a:t>
                      </a:r>
                      <a:r>
                        <a:rPr lang="ru-RU" sz="1200" b="0" i="0" u="none" strike="noStrike" baseline="0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разделов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Исполнено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634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Общегосударственные вопросы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4 485,2</a:t>
                      </a:r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Национальная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/>
                        </a:rPr>
                        <a:t>оборона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483,9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113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Жилищно-коммунальное хозяйство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rtl="0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944,2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4458">
                <a:tc>
                  <a:txBody>
                    <a:bodyPr/>
                    <a:lstStyle/>
                    <a:p>
                      <a:pPr algn="l" fontAlgn="t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/>
                        </a:rPr>
                        <a:t>Всего</a:t>
                      </a:r>
                    </a:p>
                  </a:txBody>
                  <a:tcPr marL="9071" marR="9071" marT="680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913,3</a:t>
                      </a:r>
                      <a:endParaRPr lang="ru-RU" sz="1200" b="1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699813" y="339502"/>
            <a:ext cx="7744374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0" hangingPunct="0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 eaLnBrk="0" hangingPunct="0">
              <a:defRPr/>
            </a:pP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 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323" name="TextBox 7"/>
          <p:cNvSpPr txBox="1">
            <a:spLocks noChangeArrowheads="1"/>
          </p:cNvSpPr>
          <p:nvPr/>
        </p:nvSpPr>
        <p:spPr bwMode="auto">
          <a:xfrm>
            <a:off x="1169876" y="1256229"/>
            <a:ext cx="6804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асходы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з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 2024 год: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8159736"/>
              </p:ext>
            </p:extLst>
          </p:nvPr>
        </p:nvGraphicFramePr>
        <p:xfrm>
          <a:off x="658019" y="1443038"/>
          <a:ext cx="7827962" cy="3489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616234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TextBox 8"/>
          <p:cNvSpPr txBox="1"/>
          <p:nvPr/>
        </p:nvSpPr>
        <p:spPr>
          <a:xfrm>
            <a:off x="611560" y="1338903"/>
            <a:ext cx="79928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dirty="0"/>
              <a:t> 	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Основные показатели бюджета сельского поселения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Омолон за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2024 год:</a:t>
            </a:r>
            <a:endParaRPr lang="ru-RU" sz="1400" dirty="0"/>
          </a:p>
        </p:txBody>
      </p:sp>
      <p:sp>
        <p:nvSpPr>
          <p:cNvPr id="11" name="TextBox 10"/>
          <p:cNvSpPr txBox="1"/>
          <p:nvPr/>
        </p:nvSpPr>
        <p:spPr>
          <a:xfrm>
            <a:off x="321455" y="352433"/>
            <a:ext cx="8501090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оБ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основных параметрах бюджета 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429957"/>
              </p:ext>
            </p:extLst>
          </p:nvPr>
        </p:nvGraphicFramePr>
        <p:xfrm>
          <a:off x="1475656" y="2211710"/>
          <a:ext cx="6192688" cy="2330449"/>
        </p:xfrm>
        <a:graphic>
          <a:graphicData uri="http://schemas.openxmlformats.org/drawingml/2006/table">
            <a:tbl>
              <a:tblPr/>
              <a:tblGrid>
                <a:gridCol w="3240360"/>
                <a:gridCol w="2952328"/>
              </a:tblGrid>
              <a:tr h="1038853"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Наименование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показателя</a:t>
                      </a: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0" lang="ru-RU" sz="1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Исполнено за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2024 год</a:t>
                      </a:r>
                    </a:p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(тыс. руб.)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Доходы </a:t>
                      </a:r>
                      <a:r>
                        <a:rPr kumimoji="0" lang="ru-RU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6 267,4</a:t>
                      </a:r>
                      <a:endParaRPr kumimoji="0" lang="ru-RU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919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Расходы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itchFamily="18" charset="0"/>
                        </a:rPr>
                        <a:t>5 913,3</a:t>
                      </a:r>
                      <a:endParaRPr kumimoji="0" lang="ru-RU" sz="1400" kern="1200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3758">
                <a:tc>
                  <a:txBody>
                    <a:bodyPr/>
                    <a:lstStyle/>
                    <a:p>
                      <a:pPr algn="ctr"/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Профицит(+),</a:t>
                      </a:r>
                      <a:r>
                        <a:rPr kumimoji="0" lang="ru-RU" sz="1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дефицит (-)</a:t>
                      </a:r>
                      <a:r>
                        <a:rPr kumimoji="0" lang="ru-RU" sz="1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бюджета</a:t>
                      </a:r>
                    </a:p>
                  </a:txBody>
                  <a:tcPr marL="68577" marR="685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354,1</a:t>
                      </a:r>
                      <a:endParaRPr lang="ru-RU" sz="1400" b="0" i="0" u="none" strike="noStrike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7142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578" name="TextBox 8"/>
          <p:cNvSpPr txBox="1">
            <a:spLocks noChangeArrowheads="1"/>
          </p:cNvSpPr>
          <p:nvPr/>
        </p:nvSpPr>
        <p:spPr bwMode="auto">
          <a:xfrm>
            <a:off x="107157" y="1311302"/>
            <a:ext cx="8929687" cy="1015663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 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Распределение доходов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сельского поселения по налоговым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неналоговым доходам,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а также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безвозмездным поступлениям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от других бюджетов бюджетной системы Российской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Федерации: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8021826"/>
              </p:ext>
            </p:extLst>
          </p:nvPr>
        </p:nvGraphicFramePr>
        <p:xfrm>
          <a:off x="464344" y="2894013"/>
          <a:ext cx="8215312" cy="1719264"/>
        </p:xfrm>
        <a:graphic>
          <a:graphicData uri="http://schemas.openxmlformats.org/drawingml/2006/table">
            <a:tbl>
              <a:tblPr/>
              <a:tblGrid>
                <a:gridCol w="4718050"/>
                <a:gridCol w="3497262"/>
              </a:tblGrid>
              <a:tr h="322263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Структура доходов бюджета за 2024 год</a:t>
                      </a:r>
                      <a:endParaRPr kumimoji="0" lang="ru-RU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9563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Наименование показателя</a:t>
                      </a:r>
                    </a:p>
                  </a:txBody>
                  <a:tcPr marL="0" marR="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поступлений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</a:p>
                  </a:txBody>
                  <a:tcPr marL="68580" marR="68580" marT="0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54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840,9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481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5 426,5</a:t>
                      </a:r>
                      <a:endParaRPr kumimoji="0" lang="ru-RU" sz="15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71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6 267,4</a:t>
                      </a:r>
                      <a:endParaRPr kumimoji="0" lang="ru-RU" sz="15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7" name="TextBox 8"/>
          <p:cNvSpPr txBox="1">
            <a:spLocks noChangeArrowheads="1"/>
          </p:cNvSpPr>
          <p:nvPr/>
        </p:nvSpPr>
        <p:spPr bwMode="auto">
          <a:xfrm>
            <a:off x="124904" y="1275606"/>
            <a:ext cx="8894191" cy="646331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за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представлена на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диаграмме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35819" y="414917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47742881"/>
              </p:ext>
            </p:extLst>
          </p:nvPr>
        </p:nvGraphicFramePr>
        <p:xfrm>
          <a:off x="708843" y="1921937"/>
          <a:ext cx="7399338" cy="3167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035819" y="411510"/>
            <a:ext cx="707236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год</a:t>
            </a:r>
            <a:endParaRPr lang="ru-RU" b="1" cap="all" dirty="0">
              <a:ln w="0"/>
              <a:solidFill>
                <a:schemeClr val="bg2">
                  <a:lumMod val="1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TextBox 6"/>
          <p:cNvSpPr txBox="1">
            <a:spLocks noChangeArrowheads="1"/>
          </p:cNvSpPr>
          <p:nvPr/>
        </p:nvSpPr>
        <p:spPr bwMode="auto">
          <a:xfrm>
            <a:off x="179512" y="1275606"/>
            <a:ext cx="878497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/>
            <a:r>
              <a:rPr lang="ru-RU" dirty="0"/>
              <a:t> 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Структура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налоговых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доходов 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за 2024 год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представлена в таблице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825056"/>
              </p:ext>
            </p:extLst>
          </p:nvPr>
        </p:nvGraphicFramePr>
        <p:xfrm>
          <a:off x="1331640" y="2283718"/>
          <a:ext cx="6984776" cy="1410463"/>
        </p:xfrm>
        <a:graphic>
          <a:graphicData uri="http://schemas.openxmlformats.org/drawingml/2006/table">
            <a:tbl>
              <a:tblPr/>
              <a:tblGrid>
                <a:gridCol w="4229877"/>
                <a:gridCol w="2754899"/>
              </a:tblGrid>
              <a:tr h="2217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Наименование доходов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(тыс. рублей)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6688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658,1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Налоги на 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имущество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154,2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167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30,1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76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r>
                        <a:rPr lang="ru-RU" sz="1200" b="1" i="0" u="none" strike="noStrike" dirty="0" smtClean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того </a:t>
                      </a:r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налоговых доходов:</a:t>
                      </a:r>
                    </a:p>
                  </a:txBody>
                  <a:tcPr marL="7620" marR="7620" marT="57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t"/>
                      <a:endParaRPr lang="ru-RU" sz="1200" b="1" i="0" u="none" strike="noStrike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 fontAlgn="t"/>
                      <a:r>
                        <a:rPr lang="ru-RU" sz="1200" b="1" i="0" u="none" strike="noStrike" dirty="0" smtClean="0">
                          <a:latin typeface="Times New Roman" pitchFamily="18" charset="0"/>
                          <a:cs typeface="Times New Roman" pitchFamily="18" charset="0"/>
                        </a:rPr>
                        <a:t>842,4</a:t>
                      </a:r>
                      <a:endParaRPr lang="ru-RU" sz="1200" b="1" i="0" u="none" strike="noStrike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Объект 5"/>
          <p:cNvGraphicFramePr>
            <a:graphicFrameLocks noGrp="1"/>
          </p:cNvGraphicFramePr>
          <p:nvPr>
            <p:ph sz="half" idx="1"/>
          </p:nvPr>
        </p:nvGraphicFramePr>
        <p:xfrm>
          <a:off x="750888" y="1171575"/>
          <a:ext cx="2546350" cy="196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3" name="Диаграмма" r:id="rId4" imgW="2548349" imgH="1963082" progId="Excel.Chart.8">
                  <p:embed/>
                </p:oleObj>
              </mc:Choice>
              <mc:Fallback>
                <p:oleObj name="Диаграмма" r:id="rId4" imgW="2548349" imgH="1963082" progId="Excel.Chart.8">
                  <p:embed/>
                  <p:pic>
                    <p:nvPicPr>
                      <p:cNvPr id="0" name="Объект 5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888" y="1171575"/>
                        <a:ext cx="2546350" cy="1962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/>
          </p:cNvGraphicFramePr>
          <p:nvPr/>
        </p:nvGraphicFramePr>
        <p:xfrm>
          <a:off x="3362325" y="846138"/>
          <a:ext cx="2546350" cy="1452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14" name="Диаграмма" r:id="rId6" imgW="2554445" imgH="1463167" progId="Excel.Chart.8">
                  <p:embed/>
                </p:oleObj>
              </mc:Choice>
              <mc:Fallback>
                <p:oleObj name="Диаграмма" r:id="rId6" imgW="2554445" imgH="1463167" progId="Excel.Chart.8">
                  <p:embed/>
                  <p:pic>
                    <p:nvPicPr>
                      <p:cNvPr id="0" name="Object 3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62325" y="846138"/>
                        <a:ext cx="2546350" cy="1452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Заголовок 1"/>
          <p:cNvSpPr txBox="1">
            <a:spLocks/>
          </p:cNvSpPr>
          <p:nvPr/>
        </p:nvSpPr>
        <p:spPr>
          <a:xfrm>
            <a:off x="243682" y="263987"/>
            <a:ext cx="8656637" cy="287338"/>
          </a:xfrm>
          <a:prstGeom prst="rect">
            <a:avLst/>
          </a:prstGeom>
          <a:noFill/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Aft>
                <a:spcPts val="0"/>
              </a:spcAft>
              <a:defRPr/>
            </a:pPr>
            <a:endParaRPr lang="ru-RU" sz="27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СТРУКТУРА</a:t>
            </a:r>
            <a:r>
              <a:rPr lang="ru-RU" sz="6800" b="1" dirty="0" smtClean="0">
                <a:solidFill>
                  <a:prstClr val="black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НАЛОГОВЫХ ДОХОДОВ БЮДЖЕТА ПОСЕЛЕНИЯ </a:t>
            </a:r>
            <a:r>
              <a:rPr lang="ru-RU" sz="6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6800" b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 2024 ГОД</a:t>
            </a:r>
          </a:p>
          <a:p>
            <a:pPr fontAlgn="auto">
              <a:lnSpc>
                <a:spcPct val="120000"/>
              </a:lnSpc>
              <a:spcAft>
                <a:spcPts val="0"/>
              </a:spcAft>
              <a:defRPr/>
            </a:pPr>
            <a:endParaRPr lang="ru-RU" sz="80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539750" y="4100513"/>
            <a:ext cx="3521075" cy="804862"/>
          </a:xfrm>
          <a:prstGeom prst="rect">
            <a:avLst/>
          </a:prstGeom>
        </p:spPr>
        <p:txBody>
          <a:bodyPr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170000"/>
              </a:lnSpc>
              <a:spcAft>
                <a:spcPts val="0"/>
              </a:spcAft>
              <a:defRPr/>
            </a:pPr>
            <a: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800" dirty="0" smtClean="0">
                <a:solidFill>
                  <a:prstClr val="black"/>
                </a:solidFill>
              </a:rPr>
              <a:t/>
            </a:r>
            <a:br>
              <a:rPr lang="ru-RU" sz="4800" dirty="0" smtClean="0">
                <a:solidFill>
                  <a:prstClr val="black"/>
                </a:solidFill>
              </a:rPr>
            </a:br>
            <a:endParaRPr lang="ru-RU" sz="4800" dirty="0">
              <a:solidFill>
                <a:prstClr val="black"/>
              </a:solidFill>
            </a:endParaRPr>
          </a:p>
        </p:txBody>
      </p:sp>
      <p:graphicFrame>
        <p:nvGraphicFramePr>
          <p:cNvPr id="2" name="Objec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4228745"/>
              </p:ext>
            </p:extLst>
          </p:nvPr>
        </p:nvGraphicFramePr>
        <p:xfrm>
          <a:off x="807417" y="771550"/>
          <a:ext cx="7529165" cy="41227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8" name="Заголовок 1"/>
          <p:cNvSpPr txBox="1">
            <a:spLocks/>
          </p:cNvSpPr>
          <p:nvPr/>
        </p:nvSpPr>
        <p:spPr>
          <a:xfrm>
            <a:off x="8532813" y="4894263"/>
            <a:ext cx="611187" cy="241300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endParaRPr lang="ru-RU" sz="1400" b="1" dirty="0">
              <a:solidFill>
                <a:prstClr val="black"/>
              </a:solidFill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ransition spd="slow" advClick="0" advTm="2000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  <p:sp>
        <p:nvSpPr>
          <p:cNvPr id="26627" name="TextBox 6"/>
          <p:cNvSpPr txBox="1">
            <a:spLocks noChangeArrowheads="1"/>
          </p:cNvSpPr>
          <p:nvPr/>
        </p:nvSpPr>
        <p:spPr bwMode="auto">
          <a:xfrm>
            <a:off x="179512" y="1419622"/>
            <a:ext cx="878497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Наибольший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удельный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вес в структуре поступлений по налоговым доходам составил налог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 доходы физических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лиц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78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,1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 и налоги на имущество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18,3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%).</a:t>
            </a:r>
          </a:p>
          <a:p>
            <a:pPr algn="just">
              <a:lnSpc>
                <a:spcPct val="150000"/>
              </a:lnSpc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Объем неналоговых доходов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бюджета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сельского поселения за 2024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год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составил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-1,5)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рублей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Box 6"/>
          <p:cNvSpPr txBox="1">
            <a:spLocks noChangeArrowheads="1"/>
          </p:cNvSpPr>
          <p:nvPr/>
        </p:nvSpPr>
        <p:spPr bwMode="auto">
          <a:xfrm>
            <a:off x="179512" y="985833"/>
            <a:ext cx="8784976" cy="12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бъем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безвозмездных поступлений из окружного бюджета 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2024 год составил 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426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,5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тыс. рублей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 Структура безвозмездных поступлений из окружного бюджета з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а 2024 год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представлена в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9183662"/>
              </p:ext>
            </p:extLst>
          </p:nvPr>
        </p:nvGraphicFramePr>
        <p:xfrm>
          <a:off x="575556" y="2221186"/>
          <a:ext cx="7992888" cy="2837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262590855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Box 8"/>
          <p:cNvSpPr txBox="1">
            <a:spLocks noChangeArrowheads="1"/>
          </p:cNvSpPr>
          <p:nvPr/>
        </p:nvSpPr>
        <p:spPr bwMode="auto">
          <a:xfrm>
            <a:off x="428625" y="1491630"/>
            <a:ext cx="8286750" cy="2608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      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Приоритетами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 расходовании средств бюджета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сельского поселения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2024 году оставались: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1) обеспечение своевременности и полноты выплаты заработной платы работникам бюджетной сферы;</a:t>
            </a:r>
          </a:p>
          <a:p>
            <a:pPr algn="just">
              <a:lnSpc>
                <a:spcPct val="150000"/>
              </a:lnSpc>
            </a:pP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2) недопущение кредиторской задолженности по заработной плате и социальным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выплатам.</a:t>
            </a:r>
            <a:endParaRPr lang="ru-RU" sz="15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150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юджет сельского поселения Омолон за 2024 год по расходным статьям составил 5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913,3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dirty="0" smtClean="0">
                <a:latin typeface="Times New Roman" pitchFamily="18" charset="0"/>
                <a:cs typeface="Times New Roman" pitchFamily="18" charset="0"/>
              </a:rPr>
              <a:t>тыс. рублей. Информация об объёмах бюджета сельского поселения по разделам классификации расходов бюджета представлена в таблице и диаграмме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662" y="339502"/>
            <a:ext cx="8000677" cy="646331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Информация о бюджете 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сельского поселения</a:t>
            </a:r>
          </a:p>
          <a:p>
            <a:pPr algn="ctr">
              <a:defRPr/>
            </a:pPr>
            <a:r>
              <a:rPr lang="ru-RU" b="1" cap="all" dirty="0" err="1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омолон</a:t>
            </a:r>
            <a:r>
              <a:rPr lang="ru-RU" b="1" cap="all" dirty="0" smtClean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 За 2024 </a:t>
            </a:r>
            <a:r>
              <a:rPr lang="ru-RU" b="1" cap="all" dirty="0">
                <a:ln w="0"/>
                <a:solidFill>
                  <a:schemeClr val="bg2">
                    <a:lumMod val="1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21552</TotalTime>
  <Words>324</Words>
  <Application>Microsoft Office PowerPoint</Application>
  <PresentationFormat>Экран (16:9)</PresentationFormat>
  <Paragraphs>96</Paragraphs>
  <Slides>11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7_Тема Office</vt:lpstr>
      <vt:lpstr>Диаграмма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КОВЕНЕВА</dc:creator>
  <cp:lastModifiedBy>М. Р. Вылко</cp:lastModifiedBy>
  <cp:revision>2160</cp:revision>
  <cp:lastPrinted>2020-06-07T00:25:00Z</cp:lastPrinted>
  <dcterms:created xsi:type="dcterms:W3CDTF">2013-10-29T07:14:12Z</dcterms:created>
  <dcterms:modified xsi:type="dcterms:W3CDTF">2025-05-12T23:41:01Z</dcterms:modified>
</cp:coreProperties>
</file>