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20,1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78,4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20.151734845465324</c:v>
                </c:pt>
                <c:pt idx="1">
                  <c:v>1.4843765953278516</c:v>
                </c:pt>
                <c:pt idx="2">
                  <c:v>78.363888559206828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551650.9</c:v>
                </c:pt>
                <c:pt idx="1">
                  <c:v>40634.6</c:v>
                </c:pt>
                <c:pt idx="2" formatCode="0.00">
                  <c:v>2145200.4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0.89551344881337069</c:v>
                </c:pt>
                <c:pt idx="1">
                  <c:v>9.3438622143098088E-2</c:v>
                </c:pt>
                <c:pt idx="2">
                  <c:v>6.9977226539465432E-3</c:v>
                </c:pt>
                <c:pt idx="3">
                  <c:v>2.5546953698435001E-3</c:v>
                </c:pt>
                <c:pt idx="4">
                  <c:v>1.4955110197409263E-3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494010.8</c:v>
                </c:pt>
                <c:pt idx="1">
                  <c:v>51545.5</c:v>
                </c:pt>
                <c:pt idx="2">
                  <c:v>3860.3</c:v>
                </c:pt>
                <c:pt idx="3">
                  <c:v>1409.3</c:v>
                </c:pt>
                <c:pt idx="4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79,0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6.0463103081769574E-2"/>
                  <c:y val="3.656257132145850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7722879687126656E-2"/>
                  <c:y val="3.995792654134823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0.14199721419676828</c:v>
                </c:pt>
                <c:pt idx="1">
                  <c:v>0.78996717083470736</c:v>
                </c:pt>
                <c:pt idx="2">
                  <c:v>1.5125041221028385E-2</c:v>
                </c:pt>
                <c:pt idx="3">
                  <c:v>5.2910573747495977E-2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5770</c:v>
                </c:pt>
                <c:pt idx="1">
                  <c:v>32100</c:v>
                </c:pt>
                <c:pt idx="2">
                  <c:v>614.6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 b="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="0" dirty="0" smtClean="0">
                        <a:latin typeface="Times New Roman" pitchFamily="18" charset="0"/>
                        <a:cs typeface="Times New Roman" pitchFamily="18" charset="0"/>
                      </a:rPr>
                      <a:t>426</a:t>
                    </a:r>
                    <a:r>
                      <a:rPr lang="ru-RU" b="0" baseline="0" dirty="0" smtClean="0">
                        <a:latin typeface="Times New Roman" pitchFamily="18" charset="0"/>
                        <a:cs typeface="Times New Roman" pitchFamily="18" charset="0"/>
                      </a:rPr>
                      <a:t> 628,1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 b="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="0" baseline="0" dirty="0" smtClean="0">
                        <a:latin typeface="Times New Roman" pitchFamily="18" charset="0"/>
                        <a:cs typeface="Times New Roman" pitchFamily="18" charset="0"/>
                      </a:rPr>
                      <a:t>626 643,4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b="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426628.1</c:v>
                </c:pt>
                <c:pt idx="1">
                  <c:v>626643.4</c:v>
                </c:pt>
                <c:pt idx="2">
                  <c:v>994023.9</c:v>
                </c:pt>
                <c:pt idx="3">
                  <c:v>225561.1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7238656"/>
        <c:axId val="57240192"/>
        <c:axId val="0"/>
      </c:bar3DChart>
      <c:catAx>
        <c:axId val="5723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7240192"/>
        <c:crosses val="autoZero"/>
        <c:auto val="1"/>
        <c:lblAlgn val="ctr"/>
        <c:lblOffset val="100"/>
        <c:noMultiLvlLbl val="0"/>
      </c:catAx>
      <c:valAx>
        <c:axId val="5724019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723865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15404926018572357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434920674591245"/>
                  <c:y val="2.8890401438673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1,1 %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6428233469983414"/>
                  <c:y val="-0.136325507082315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11,5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24,7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43,9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2385358618866336E-2"/>
                  <c:y val="7.857909481060090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8.4917406501899953E-2</c:v>
                </c:pt>
                <c:pt idx="1">
                  <c:v>1.0801969359511701E-2</c:v>
                </c:pt>
                <c:pt idx="2">
                  <c:v>0.11476470283553655</c:v>
                </c:pt>
                <c:pt idx="3">
                  <c:v>0.24711830928487327</c:v>
                </c:pt>
                <c:pt idx="5">
                  <c:v>0.43886131383296989</c:v>
                </c:pt>
                <c:pt idx="6">
                  <c:v>5.7408667909418939E-2</c:v>
                </c:pt>
                <c:pt idx="7">
                  <c:v>0</c:v>
                </c:pt>
                <c:pt idx="8">
                  <c:v>2.8424845488709802E-2</c:v>
                </c:pt>
                <c:pt idx="9">
                  <c:v>1.5400013289043495E-2</c:v>
                </c:pt>
                <c:pt idx="10">
                  <c:v>2.2993184394895956E-3</c:v>
                </c:pt>
                <c:pt idx="11">
                  <c:v>3.4530585466076574E-6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15.02.2024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2 272 856,5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569524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февраля 2024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2 867 023,5 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537226"/>
              </p:ext>
            </p:extLst>
          </p:nvPr>
        </p:nvGraphicFramePr>
        <p:xfrm>
          <a:off x="1115616" y="1923678"/>
          <a:ext cx="6912768" cy="2587888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243 460,2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30 969,5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329 033,1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708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494,0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1 258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225,7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164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592,0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81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494,7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44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152,2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592,2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2 867 023,5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72247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93,1 %.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319413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2 669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918,4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235 406,6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1 474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186,0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283,8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974,9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329,2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054,9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559,4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674,6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449,0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347907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737 485,9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2 867 023,5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-129 537,6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466926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592 285,5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2 145 200,4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2 737 485,9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533891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48140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494 010,8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51 545,5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551 650,9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977720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(89,6 %).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40 634,6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46445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5 270,0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40 634,6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6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234019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21812</TotalTime>
  <Words>751</Words>
  <Application>Microsoft Office PowerPoint</Application>
  <PresentationFormat>Экран (16:9)</PresentationFormat>
  <Paragraphs>184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2366</cp:revision>
  <cp:lastPrinted>2021-12-01T21:51:07Z</cp:lastPrinted>
  <dcterms:created xsi:type="dcterms:W3CDTF">2013-10-29T07:14:12Z</dcterms:created>
  <dcterms:modified xsi:type="dcterms:W3CDTF">2025-05-15T23:16:43Z</dcterms:modified>
</cp:coreProperties>
</file>