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xls" ContentType="application/vnd.ms-excel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drawings/drawing1.xml" ContentType="application/vnd.openxmlformats-officedocument.drawingml.chartshapes+xml"/>
  <Override PartName="/ppt/notesSlides/notesSlide3.xml" ContentType="application/vnd.openxmlformats-officedocument.presentationml.notesSlide+xml"/>
  <Override PartName="/ppt/charts/chart3.xml" ContentType="application/vnd.openxmlformats-officedocument.drawingml.chart+xml"/>
  <Override PartName="/ppt/drawings/drawing2.xml" ContentType="application/vnd.openxmlformats-officedocument.drawingml.chartshapes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6345" r:id="rId1"/>
  </p:sldMasterIdLst>
  <p:notesMasterIdLst>
    <p:notesMasterId r:id="rId18"/>
  </p:notesMasterIdLst>
  <p:handoutMasterIdLst>
    <p:handoutMasterId r:id="rId19"/>
  </p:handoutMasterIdLst>
  <p:sldIdLst>
    <p:sldId id="518" r:id="rId2"/>
    <p:sldId id="519" r:id="rId3"/>
    <p:sldId id="521" r:id="rId4"/>
    <p:sldId id="522" r:id="rId5"/>
    <p:sldId id="523" r:id="rId6"/>
    <p:sldId id="409" r:id="rId7"/>
    <p:sldId id="524" r:id="rId8"/>
    <p:sldId id="525" r:id="rId9"/>
    <p:sldId id="477" r:id="rId10"/>
    <p:sldId id="537" r:id="rId11"/>
    <p:sldId id="536" r:id="rId12"/>
    <p:sldId id="527" r:id="rId13"/>
    <p:sldId id="528" r:id="rId14"/>
    <p:sldId id="538" r:id="rId15"/>
    <p:sldId id="531" r:id="rId16"/>
    <p:sldId id="532" r:id="rId17"/>
  </p:sldIdLst>
  <p:sldSz cx="9144000" cy="5143500" type="screen16x9"/>
  <p:notesSz cx="6797675" cy="9928225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BDECF9"/>
    <a:srgbClr val="97CBFF"/>
    <a:srgbClr val="ABDB77"/>
    <a:srgbClr val="99FFCC"/>
    <a:srgbClr val="ECFEEC"/>
    <a:srgbClr val="E2FEE3"/>
    <a:srgbClr val="D6FE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A107856-5554-42FB-B03E-39F5DBC370BA}" styleName="Средний стиль 4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FECB4D8-DB02-4DC6-A0A2-4F2EBAE1DC90}" styleName="Средний стиль 1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7367" autoAdjust="0"/>
    <p:restoredTop sz="95137" autoAdjust="0"/>
  </p:normalViewPr>
  <p:slideViewPr>
    <p:cSldViewPr>
      <p:cViewPr>
        <p:scale>
          <a:sx n="100" d="100"/>
          <a:sy n="100" d="100"/>
        </p:scale>
        <p:origin x="-2676" y="-1002"/>
      </p:cViewPr>
      <p:guideLst>
        <p:guide orient="horz" pos="2160"/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8" d="100"/>
          <a:sy n="78" d="100"/>
        </p:scale>
        <p:origin x="-3906" y="-7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Excel2.xlsx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_____Microsoft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4.xlsx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_____Microsoft_Excel5.xlsx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5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4.2510366887529981E-2"/>
          <c:y val="9.1644558900330964E-2"/>
          <c:w val="0.8291666666666665"/>
          <c:h val="0.80625000000000002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0"/>
            <c:bubble3D val="0"/>
            <c:explosion val="30"/>
          </c:dPt>
          <c:dPt>
            <c:idx val="1"/>
            <c:bubble3D val="0"/>
            <c:explosion val="45"/>
            <c:spPr>
              <a:solidFill>
                <a:srgbClr val="00CC00"/>
              </a:solidFill>
            </c:spPr>
          </c:dPt>
          <c:dPt>
            <c:idx val="2"/>
            <c:bubble3D val="0"/>
            <c:explosion val="23"/>
            <c:spPr>
              <a:solidFill>
                <a:srgbClr val="7030A0"/>
              </a:solidFill>
            </c:spPr>
          </c:dPt>
          <c:dLbls>
            <c:dLbl>
              <c:idx val="0"/>
              <c:layout>
                <c:manualLayout>
                  <c:x val="8.2982542933661141E-2"/>
                  <c:y val="-6.8136651571709048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Налоговые </a:t>
                    </a:r>
                    <a:r>
                      <a:rPr lang="ru-RU" dirty="0"/>
                      <a:t>поступления
</a:t>
                    </a:r>
                    <a:r>
                      <a:rPr lang="ru-RU" dirty="0" smtClean="0"/>
                      <a:t>19,0</a:t>
                    </a:r>
                    <a:r>
                      <a:rPr lang="ru-RU" baseline="0" dirty="0" smtClean="0"/>
                      <a:t>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2.8367040928021264E-2"/>
                  <c:y val="0.13777406315379995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Неналоговые поступления
</a:t>
                    </a:r>
                    <a:r>
                      <a:rPr lang="ru-RU" dirty="0" smtClean="0"/>
                      <a:t>1,4</a:t>
                    </a:r>
                    <a:r>
                      <a:rPr lang="ru-RU" baseline="0" dirty="0" smtClean="0"/>
                      <a:t>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2"/>
              <c:layout>
                <c:manualLayout>
                  <c:x val="-1.181916110247332E-2"/>
                  <c:y val="-0.15806037267347461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Безвозмездные </a:t>
                    </a:r>
                    <a:r>
                      <a:rPr lang="ru-RU" dirty="0"/>
                      <a:t>поступления
</a:t>
                    </a:r>
                    <a:r>
                      <a:rPr lang="ru-RU" dirty="0" smtClean="0"/>
                      <a:t>79,6</a:t>
                    </a:r>
                    <a:r>
                      <a:rPr lang="ru-RU" baseline="0" dirty="0" smtClean="0"/>
                      <a:t>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numFmt formatCode="0.0%" sourceLinked="0"/>
            <c:txPr>
              <a:bodyPr/>
              <a:lstStyle/>
              <a:p>
                <a:pPr>
                  <a:defRPr sz="16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Лист1!$A$2:$A$4</c:f>
              <c:strCache>
                <c:ptCount val="3"/>
                <c:pt idx="0">
                  <c:v>Налоговые поступления</c:v>
                </c:pt>
                <c:pt idx="1">
                  <c:v>Неналоговые поступления</c:v>
                </c:pt>
                <c:pt idx="2">
                  <c:v>Безвозмездные поступления</c:v>
                </c:pt>
              </c:strCache>
            </c:strRef>
          </c:cat>
          <c:val>
            <c:numRef>
              <c:f>Лист1!$B$2:$B$4</c:f>
              <c:numCache>
                <c:formatCode>#,##0.0000</c:formatCode>
                <c:ptCount val="3"/>
                <c:pt idx="0">
                  <c:v>19.048162474259211</c:v>
                </c:pt>
                <c:pt idx="1">
                  <c:v>1.4030874650554062</c:v>
                </c:pt>
                <c:pt idx="2">
                  <c:v>79.548750060685379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Столбец2</c:v>
                </c:pt>
              </c:strCache>
            </c:strRef>
          </c:tx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cat>
            <c:strRef>
              <c:f>Лист1!$A$2:$A$4</c:f>
              <c:strCache>
                <c:ptCount val="3"/>
                <c:pt idx="0">
                  <c:v>Налоговые поступления</c:v>
                </c:pt>
                <c:pt idx="1">
                  <c:v>Неналоговые поступления</c:v>
                </c:pt>
                <c:pt idx="2">
                  <c:v>Безвозмездные поступления</c:v>
                </c:pt>
              </c:strCache>
            </c:strRef>
          </c:cat>
          <c:val>
            <c:numRef>
              <c:f>Лист1!$C$2:$C$4</c:f>
              <c:numCache>
                <c:formatCode>General</c:formatCode>
                <c:ptCount val="3"/>
                <c:pt idx="0">
                  <c:v>551650.9</c:v>
                </c:pt>
                <c:pt idx="1">
                  <c:v>40634.6</c:v>
                </c:pt>
                <c:pt idx="2" formatCode="0.00">
                  <c:v>2303799.1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407">
          <a:noFill/>
        </a:ln>
      </c:spPr>
    </c:plotArea>
    <c:plotVisOnly val="1"/>
    <c:dispBlanksAs val="zero"/>
    <c:showDLblsOverMax val="0"/>
  </c:chart>
  <c:txPr>
    <a:bodyPr/>
    <a:lstStyle/>
    <a:p>
      <a:pPr>
        <a:defRPr sz="1801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22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20566818303153497"/>
          <c:y val="0.17166692903520128"/>
          <c:w val="0.60040964611236369"/>
          <c:h val="0.6041265751482382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Доля в общем объеме налоговых и неналоговых доходов</c:v>
                </c:pt>
              </c:strCache>
            </c:strRef>
          </c:tx>
          <c:explosion val="25"/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Pt>
            <c:idx val="3"/>
            <c:bubble3D val="0"/>
          </c:dPt>
          <c:dPt>
            <c:idx val="4"/>
            <c:bubble3D val="0"/>
          </c:dPt>
          <c:dLbls>
            <c:dLbl>
              <c:idx val="0"/>
              <c:layout>
                <c:manualLayout>
                  <c:x val="0.11273389865372495"/>
                  <c:y val="5.7801126792539306E-2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/>
                      <a:t>Налог на доходы физических </a:t>
                    </a:r>
                    <a:r>
                      <a:rPr lang="ru-RU" sz="1400" dirty="0" smtClean="0"/>
                      <a:t>лиц:</a:t>
                    </a:r>
                    <a:r>
                      <a:rPr lang="ru-RU" sz="1400" baseline="0" dirty="0" smtClean="0"/>
                      <a:t> 89,6 </a:t>
                    </a:r>
                    <a:r>
                      <a:rPr lang="ru-RU" sz="1400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1"/>
              <c:layout>
                <c:manualLayout>
                  <c:x val="0.17418671801838478"/>
                  <c:y val="6.8612584479990912E-2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/>
                      <a:t>Налоги на совокупный </a:t>
                    </a:r>
                    <a:r>
                      <a:rPr lang="ru-RU" sz="1400" dirty="0" smtClean="0"/>
                      <a:t>доход:</a:t>
                    </a:r>
                  </a:p>
                  <a:p>
                    <a:r>
                      <a:rPr lang="ru-RU" sz="1400" baseline="0" dirty="0" smtClean="0"/>
                      <a:t>9,3 </a:t>
                    </a:r>
                    <a:r>
                      <a:rPr lang="ru-RU" sz="1400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2"/>
              <c:layout>
                <c:manualLayout>
                  <c:x val="1.2837879287790337E-2"/>
                  <c:y val="0.19214265137861278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 smtClean="0"/>
                      <a:t>Акцизы:</a:t>
                    </a:r>
                  </a:p>
                  <a:p>
                    <a:r>
                      <a:rPr lang="ru-RU" sz="1400" dirty="0" smtClean="0"/>
                      <a:t>0,7</a:t>
                    </a:r>
                    <a:r>
                      <a:rPr lang="ru-RU" sz="1400" baseline="0" dirty="0" smtClean="0"/>
                      <a:t> </a:t>
                    </a:r>
                    <a:r>
                      <a:rPr lang="ru-RU" sz="1400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3"/>
              <c:layout>
                <c:manualLayout>
                  <c:x val="-9.5409568524594923E-2"/>
                  <c:y val="4.7198410662722956E-2"/>
                </c:manualLayout>
              </c:layout>
              <c:tx>
                <c:rich>
                  <a:bodyPr/>
                  <a:lstStyle/>
                  <a:p>
                    <a:r>
                      <a:rPr lang="ru-RU" sz="1400" baseline="0" dirty="0" smtClean="0">
                        <a:latin typeface="Times New Roman" pitchFamily="18" charset="0"/>
                      </a:rPr>
                      <a:t>Государственная пошлина:</a:t>
                    </a:r>
                  </a:p>
                  <a:p>
                    <a:r>
                      <a:rPr lang="ru-RU" sz="1400" baseline="0" dirty="0" smtClean="0">
                        <a:latin typeface="Times New Roman" pitchFamily="18" charset="0"/>
                      </a:rPr>
                      <a:t>0,3 %</a:t>
                    </a:r>
                    <a:endParaRPr lang="ru-RU" sz="1600" baseline="0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4"/>
              <c:layout>
                <c:manualLayout>
                  <c:x val="-0.10724594909614232"/>
                  <c:y val="-0.19678121998155923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 smtClean="0"/>
                      <a:t>Налог на имущество:</a:t>
                    </a:r>
                    <a:endParaRPr lang="ru-RU" sz="1400" baseline="0" dirty="0" smtClean="0"/>
                  </a:p>
                  <a:p>
                    <a:r>
                      <a:rPr lang="ru-RU" sz="1400" dirty="0" smtClean="0"/>
                      <a:t>0,1 %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txPr>
              <a:bodyPr/>
              <a:lstStyle/>
              <a:p>
                <a:pPr>
                  <a:defRPr sz="1400" baseline="0">
                    <a:latin typeface="Times New Roman" pitchFamily="18" charset="0"/>
                  </a:defRPr>
                </a:pPr>
                <a:endParaRPr lang="ru-RU"/>
              </a:p>
            </c:txPr>
            <c:dLblPos val="bestFit"/>
            <c:showLegendKey val="0"/>
            <c:showVal val="1"/>
            <c:showCatName val="1"/>
            <c:showSerName val="0"/>
            <c:showPercent val="0"/>
            <c:showBubbleSize val="0"/>
            <c:separator>:</c:separator>
            <c:showLeaderLines val="1"/>
          </c:dLbls>
          <c:cat>
            <c:strRef>
              <c:f>Лист1!$A$2:$A$6</c:f>
              <c:strCache>
                <c:ptCount val="5"/>
                <c:pt idx="0">
                  <c:v>Налог на доходы физических лиц </c:v>
                </c:pt>
                <c:pt idx="1">
                  <c:v>Налоги на совокупный доход </c:v>
                </c:pt>
                <c:pt idx="2">
                  <c:v>Акцизы </c:v>
                </c:pt>
                <c:pt idx="3">
                  <c:v>Государственная пошлина </c:v>
                </c:pt>
                <c:pt idx="4">
                  <c:v>Налог на имущество</c:v>
                </c:pt>
              </c:strCache>
            </c:strRef>
          </c:cat>
          <c:val>
            <c:numRef>
              <c:f>Лист1!$B$2:$B$6</c:f>
              <c:numCache>
                <c:formatCode>0.0%</c:formatCode>
                <c:ptCount val="5"/>
                <c:pt idx="0">
                  <c:v>0.89551344881337069</c:v>
                </c:pt>
                <c:pt idx="1">
                  <c:v>9.3438622143098088E-2</c:v>
                </c:pt>
                <c:pt idx="2">
                  <c:v>6.9977226539465432E-3</c:v>
                </c:pt>
                <c:pt idx="3">
                  <c:v>2.5546953698435001E-3</c:v>
                </c:pt>
                <c:pt idx="4">
                  <c:v>1.4955110197409263E-3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Pt>
            <c:idx val="3"/>
            <c:bubble3D val="0"/>
          </c:dPt>
          <c:dPt>
            <c:idx val="4"/>
            <c:bubble3D val="0"/>
          </c:dPt>
          <c:dLbls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Лист1!$A$2:$A$6</c:f>
              <c:strCache>
                <c:ptCount val="5"/>
                <c:pt idx="0">
                  <c:v>Налог на доходы физических лиц </c:v>
                </c:pt>
                <c:pt idx="1">
                  <c:v>Налоги на совокупный доход </c:v>
                </c:pt>
                <c:pt idx="2">
                  <c:v>Акцизы </c:v>
                </c:pt>
                <c:pt idx="3">
                  <c:v>Государственная пошлина </c:v>
                </c:pt>
                <c:pt idx="4">
                  <c:v>Налог на имущество</c:v>
                </c:pt>
              </c:strCache>
            </c:strRef>
          </c:cat>
          <c:val>
            <c:numRef>
              <c:f>Лист1!$C$2:$C$6</c:f>
              <c:numCache>
                <c:formatCode>#,##0.00</c:formatCode>
                <c:ptCount val="5"/>
                <c:pt idx="0">
                  <c:v>494010.8</c:v>
                </c:pt>
                <c:pt idx="1">
                  <c:v>51545.5</c:v>
                </c:pt>
                <c:pt idx="2">
                  <c:v>3860.3</c:v>
                </c:pt>
                <c:pt idx="3">
                  <c:v>1409.3</c:v>
                </c:pt>
                <c:pt idx="4">
                  <c:v>825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zero"/>
    <c:showDLblsOverMax val="0"/>
  </c:chart>
  <c:spPr>
    <a:effectLst>
      <a:glow rad="63500">
        <a:schemeClr val="accent5">
          <a:satMod val="175000"/>
          <a:alpha val="40000"/>
        </a:schemeClr>
      </a:glow>
    </a:effectLst>
    <a:scene3d>
      <a:camera prst="orthographicFront"/>
      <a:lightRig rig="threePt" dir="t"/>
    </a:scene3d>
  </c:spPr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210"/>
      <c:rAngAx val="0"/>
      <c:perspective val="1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8835447626946875"/>
          <c:y val="7.0431657131322975E-2"/>
          <c:w val="0.60346105149831508"/>
          <c:h val="0.60956685103082242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Столбец2</c:v>
                </c:pt>
              </c:strCache>
            </c:strRef>
          </c:tx>
          <c:explosion val="25"/>
          <c:dPt>
            <c:idx val="0"/>
            <c:bubble3D val="0"/>
            <c:explosion val="12"/>
          </c:dPt>
          <c:dPt>
            <c:idx val="1"/>
            <c:bubble3D val="0"/>
            <c:explosion val="22"/>
          </c:dPt>
          <c:dPt>
            <c:idx val="2"/>
            <c:bubble3D val="0"/>
          </c:dPt>
          <c:dLbls>
            <c:dLbl>
              <c:idx val="0"/>
              <c:layout>
                <c:manualLayout>
                  <c:x val="-5.8214106215446475E-2"/>
                  <c:y val="1.2371542716879499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Прочие</a:t>
                    </a:r>
                  </a:p>
                  <a:p>
                    <a:r>
                      <a:rPr lang="ru-RU" baseline="0" dirty="0" smtClean="0"/>
                      <a:t>14,2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; </c:separator>
            </c:dLbl>
            <c:dLbl>
              <c:idx val="1"/>
              <c:layout>
                <c:manualLayout>
                  <c:x val="0.16413183964142605"/>
                  <c:y val="1.8442231645562576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Доходы от использования имущества</a:t>
                    </a:r>
                  </a:p>
                  <a:p>
                    <a:r>
                      <a:rPr lang="ru-RU" b="0" baseline="0" dirty="0" smtClean="0"/>
                      <a:t>79,0 </a:t>
                    </a:r>
                    <a:r>
                      <a:rPr lang="ru-RU" b="0" dirty="0" smtClean="0"/>
                      <a:t>%</a:t>
                    </a:r>
                    <a:endParaRPr lang="ru-RU" b="0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; </c:separator>
            </c:dLbl>
            <c:dLbl>
              <c:idx val="2"/>
              <c:layout>
                <c:manualLayout>
                  <c:x val="0.1148753807239041"/>
                  <c:y val="3.3488866047198078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Доходы от продажи материальных и нематериальных активов</a:t>
                    </a:r>
                  </a:p>
                  <a:p>
                    <a:r>
                      <a:rPr lang="ru-RU" baseline="0" dirty="0" smtClean="0"/>
                      <a:t>5,3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; </c:separator>
            </c:dLbl>
            <c:dLbl>
              <c:idx val="3"/>
              <c:layout>
                <c:manualLayout>
                  <c:x val="-7.2142133262292338E-2"/>
                  <c:y val="8.2989800380994239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Штрафы, санкции</a:t>
                    </a:r>
                    <a:endParaRPr lang="ru-RU" baseline="0" dirty="0" smtClean="0"/>
                  </a:p>
                  <a:p>
                    <a:r>
                      <a:rPr lang="ru-RU" baseline="0" dirty="0" smtClean="0"/>
                      <a:t>1,5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; </c:separator>
            </c:dLbl>
            <c:dLbl>
              <c:idx val="4"/>
              <c:layout>
                <c:manualLayout>
                  <c:x val="-0.11859086152772934"/>
                  <c:y val="-0.29871977240398295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Доходы от оказания платных услуг и компенсации затрат государства           488,3 тыс.руб; 1,8%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; </c:separator>
            </c:dLbl>
            <c:dLbl>
              <c:idx val="5"/>
              <c:layout>
                <c:manualLayout>
                  <c:x val="-0.12425531914893617"/>
                  <c:y val="1.5058971113674801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; </c:separator>
            </c:dLbl>
            <c:txPr>
              <a:bodyPr/>
              <a:lstStyle/>
              <a:p>
                <a:pPr>
                  <a:defRPr sz="1400" baseline="0">
                    <a:latin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eparator>; </c:separator>
            <c:showLeaderLines val="1"/>
          </c:dLbls>
          <c:cat>
            <c:strRef>
              <c:f>Лист1!$A$2:$A$6</c:f>
              <c:strCache>
                <c:ptCount val="4"/>
                <c:pt idx="0">
                  <c:v>Прочие</c:v>
                </c:pt>
                <c:pt idx="1">
                  <c:v>Доходы от использования имущества, находящегося в гос. и мун. собственности </c:v>
                </c:pt>
                <c:pt idx="2">
                  <c:v>Штрафы, санкции, возмещение ущерба </c:v>
                </c:pt>
                <c:pt idx="3">
                  <c:v>Доходы от продажи материальных и нематериальных активов </c:v>
                </c:pt>
              </c:strCache>
            </c:strRef>
          </c:cat>
          <c:val>
            <c:numRef>
              <c:f>Лист1!$B$2:$B$5</c:f>
              <c:numCache>
                <c:formatCode>0.0%</c:formatCode>
                <c:ptCount val="4"/>
                <c:pt idx="0">
                  <c:v>0.14199721419676828</c:v>
                </c:pt>
                <c:pt idx="1">
                  <c:v>0.78996717083470736</c:v>
                </c:pt>
                <c:pt idx="2">
                  <c:v>1.5125041221028385E-2</c:v>
                </c:pt>
                <c:pt idx="3">
                  <c:v>5.2910573747495977E-2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Lbls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Лист1!$A$2:$A$6</c:f>
              <c:strCache>
                <c:ptCount val="4"/>
                <c:pt idx="0">
                  <c:v>Прочие</c:v>
                </c:pt>
                <c:pt idx="1">
                  <c:v>Доходы от использования имущества, находящегося в гос. и мун. собственности </c:v>
                </c:pt>
                <c:pt idx="2">
                  <c:v>Штрафы, санкции, возмещение ущерба </c:v>
                </c:pt>
                <c:pt idx="3">
                  <c:v>Доходы от продажи материальных и нематериальных активов </c:v>
                </c:pt>
              </c:strCache>
            </c:strRef>
          </c:cat>
          <c:val>
            <c:numRef>
              <c:f>Лист1!$C$2:$C$5</c:f>
              <c:numCache>
                <c:formatCode>#,##0.00</c:formatCode>
                <c:ptCount val="4"/>
                <c:pt idx="0">
                  <c:v>5770</c:v>
                </c:pt>
                <c:pt idx="1">
                  <c:v>32100</c:v>
                </c:pt>
                <c:pt idx="2">
                  <c:v>614.6</c:v>
                </c:pt>
                <c:pt idx="3">
                  <c:v>2150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zero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2766001172334962"/>
          <c:y val="8.1455675183459211E-2"/>
          <c:w val="0.7730910012750899"/>
          <c:h val="0.42051100755262733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2024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1.4975578122760522E-2"/>
                  <c:y val="-8.1618850423152686E-2"/>
                </c:manualLayout>
              </c:layout>
              <c:tx>
                <c:rich>
                  <a:bodyPr/>
                  <a:lstStyle/>
                  <a:p>
                    <a:pPr>
                      <a:defRPr>
                        <a:latin typeface="Times New Roman" pitchFamily="18" charset="0"/>
                        <a:cs typeface="Times New Roman" pitchFamily="18" charset="0"/>
                      </a:defRPr>
                    </a:pPr>
                    <a:r>
                      <a:rPr lang="ru-RU" dirty="0" smtClean="0">
                        <a:latin typeface="Times New Roman" pitchFamily="18" charset="0"/>
                        <a:cs typeface="Times New Roman" pitchFamily="18" charset="0"/>
                      </a:rPr>
                      <a:t>426</a:t>
                    </a:r>
                    <a:r>
                      <a:rPr lang="ru-RU" baseline="0" dirty="0" smtClean="0">
                        <a:latin typeface="Times New Roman" pitchFamily="18" charset="0"/>
                        <a:cs typeface="Times New Roman" pitchFamily="18" charset="0"/>
                      </a:rPr>
                      <a:t> 628,1</a:t>
                    </a:r>
                    <a:endParaRPr lang="ru-RU" dirty="0" smtClean="0"/>
                  </a:p>
                </c:rich>
              </c:tx>
              <c:numFmt formatCode="#,##0.0" sourceLinked="0"/>
              <c:spPr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3336536637191233E-2"/>
                  <c:y val="-5.9548567882133308E-2"/>
                </c:manualLayout>
              </c:layout>
              <c:tx>
                <c:rich>
                  <a:bodyPr/>
                  <a:lstStyle/>
                  <a:p>
                    <a:pPr>
                      <a:defRPr>
                        <a:latin typeface="Times New Roman" pitchFamily="18" charset="0"/>
                        <a:cs typeface="Times New Roman" pitchFamily="18" charset="0"/>
                      </a:defRPr>
                    </a:pPr>
                    <a:r>
                      <a:rPr lang="ru-RU" baseline="0" dirty="0" smtClean="0">
                        <a:latin typeface="Times New Roman" pitchFamily="18" charset="0"/>
                        <a:cs typeface="Times New Roman" pitchFamily="18" charset="0"/>
                      </a:rPr>
                      <a:t>620 716,4</a:t>
                    </a:r>
                    <a:endParaRPr lang="ru-RU" baseline="0" dirty="0"/>
                  </a:p>
                </c:rich>
              </c:tx>
              <c:numFmt formatCode="#,##0.0" sourceLinked="0"/>
              <c:spPr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1.8231253877343426E-2"/>
                  <c:y val="-8.3786679015460802E-3"/>
                </c:manualLayout>
              </c:layout>
              <c:numFmt formatCode="#,##0.0" sourceLinked="0"/>
              <c:spPr/>
              <c:txPr>
                <a:bodyPr/>
                <a:lstStyle/>
                <a:p>
                  <a:pPr>
                    <a:defRPr>
                      <a:latin typeface="Times New Roman" pitchFamily="18" charset="0"/>
                      <a:cs typeface="Times New Roman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2.1890126942848205E-2"/>
                  <c:y val="-8.919274053856095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.0" sourceLinked="0"/>
            <c:txPr>
              <a:bodyPr/>
              <a:lstStyle/>
              <a:p>
                <a:pPr>
                  <a:defRPr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Лист1!$A$2:$A$5</c:f>
              <c:strCache>
                <c:ptCount val="4"/>
                <c:pt idx="0">
                  <c:v>Дотации</c:v>
                </c:pt>
                <c:pt idx="1">
                  <c:v>Субсидии</c:v>
                </c:pt>
                <c:pt idx="2">
                  <c:v>Субвенции</c:v>
                </c:pt>
                <c:pt idx="3">
                  <c:v>Иные м-б 
трансферты</c:v>
                </c:pt>
              </c:strCache>
            </c:strRef>
          </c:cat>
          <c:val>
            <c:numRef>
              <c:f>Лист1!$B$2:$B$5</c:f>
              <c:numCache>
                <c:formatCode>#,##0.0</c:formatCode>
                <c:ptCount val="4"/>
                <c:pt idx="0">
                  <c:v>426628.1</c:v>
                </c:pt>
                <c:pt idx="1">
                  <c:v>620716.4</c:v>
                </c:pt>
                <c:pt idx="2">
                  <c:v>994023.9</c:v>
                </c:pt>
                <c:pt idx="3">
                  <c:v>225006.1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55044352"/>
        <c:axId val="55119872"/>
        <c:axId val="0"/>
      </c:bar3DChart>
      <c:catAx>
        <c:axId val="5504435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55119872"/>
        <c:crosses val="autoZero"/>
        <c:auto val="1"/>
        <c:lblAlgn val="ctr"/>
        <c:lblOffset val="100"/>
        <c:noMultiLvlLbl val="0"/>
      </c:catAx>
      <c:valAx>
        <c:axId val="55119872"/>
        <c:scaling>
          <c:orientation val="minMax"/>
        </c:scaling>
        <c:delete val="0"/>
        <c:axPos val="l"/>
        <c:majorGridlines/>
        <c:numFmt formatCode="#,##0.0" sourceLinked="1"/>
        <c:majorTickMark val="out"/>
        <c:minorTickMark val="none"/>
        <c:tickLblPos val="nextTo"/>
        <c:txPr>
          <a:bodyPr/>
          <a:lstStyle/>
          <a:p>
            <a:pPr>
              <a:defRPr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55044352"/>
        <c:crosses val="autoZero"/>
        <c:crossBetween val="between"/>
      </c:valAx>
      <c:spPr>
        <a:noFill/>
        <a:ln w="25396">
          <a:noFill/>
        </a:ln>
      </c:spPr>
    </c:plotArea>
    <c:legend>
      <c:legendPos val="r"/>
      <c:layout/>
      <c:overlay val="0"/>
      <c:txPr>
        <a:bodyPr/>
        <a:lstStyle/>
        <a:p>
          <a:pPr>
            <a:defRPr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40"/>
      <c:rotY val="15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4321624354636486"/>
          <c:y val="5.8234758871701549E-2"/>
          <c:w val="0.71309032798224647"/>
          <c:h val="0.69014035665923923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7"/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Pt>
            <c:idx val="3"/>
            <c:bubble3D val="0"/>
          </c:dPt>
          <c:dPt>
            <c:idx val="4"/>
            <c:bubble3D val="0"/>
          </c:dPt>
          <c:dPt>
            <c:idx val="5"/>
            <c:bubble3D val="0"/>
            <c:explosion val="68"/>
          </c:dPt>
          <c:dPt>
            <c:idx val="6"/>
            <c:bubble3D val="0"/>
          </c:dPt>
          <c:dPt>
            <c:idx val="7"/>
            <c:bubble3D val="0"/>
          </c:dPt>
          <c:dPt>
            <c:idx val="8"/>
            <c:bubble3D val="0"/>
          </c:dPt>
          <c:dPt>
            <c:idx val="9"/>
            <c:bubble3D val="0"/>
          </c:dPt>
          <c:dLbls>
            <c:dLbl>
              <c:idx val="0"/>
              <c:layout>
                <c:manualLayout>
                  <c:x val="-0.15404926018572357"/>
                  <c:y val="0.1371156312467311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Общегосударственные </a:t>
                    </a:r>
                    <a:r>
                      <a:rPr lang="ru-RU" dirty="0" smtClean="0"/>
                      <a:t>вопросы</a:t>
                    </a:r>
                  </a:p>
                  <a:p>
                    <a:r>
                      <a:rPr lang="ru-RU" baseline="0" dirty="0" smtClean="0"/>
                      <a:t>8,0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0.20434920674591245"/>
                  <c:y val="2.889040143867367E-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Национальная безопасность и правоохранительная </a:t>
                    </a:r>
                    <a:r>
                      <a:rPr lang="ru-RU" dirty="0" smtClean="0"/>
                      <a:t>деятельность</a:t>
                    </a:r>
                  </a:p>
                  <a:p>
                    <a:r>
                      <a:rPr lang="ru-RU" dirty="0" smtClean="0"/>
                      <a:t>1,0 %</a:t>
                    </a:r>
                    <a:endParaRPr lang="ru-RU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0.16428233469983414"/>
                  <c:y val="-0.13632550708231533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Национальная </a:t>
                    </a:r>
                    <a:r>
                      <a:rPr lang="ru-RU" dirty="0" smtClean="0"/>
                      <a:t>экономика</a:t>
                    </a:r>
                  </a:p>
                  <a:p>
                    <a:r>
                      <a:rPr lang="ru-RU" baseline="0" dirty="0" smtClean="0"/>
                      <a:t>10,7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5.9322233240150575E-2"/>
                  <c:y val="-0.14014974242869324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Жилищно-коммунальное </a:t>
                    </a:r>
                    <a:r>
                      <a:rPr lang="ru-RU" dirty="0" smtClean="0"/>
                      <a:t>хозяйство</a:t>
                    </a:r>
                  </a:p>
                  <a:p>
                    <a:r>
                      <a:rPr lang="ru-RU" baseline="0" dirty="0" smtClean="0"/>
                      <a:t>29,4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4"/>
              <c:delete val="1"/>
            </c:dLbl>
            <c:dLbl>
              <c:idx val="5"/>
              <c:layout>
                <c:manualLayout>
                  <c:x val="0.18113008661365809"/>
                  <c:y val="6.0964513193812554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Образование</a:t>
                    </a:r>
                  </a:p>
                  <a:p>
                    <a:r>
                      <a:rPr lang="ru-RU" baseline="0" dirty="0" smtClean="0"/>
                      <a:t>41,1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9.6905293432587802E-2"/>
                  <c:y val="-0.28075945920772644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Культура, </a:t>
                    </a:r>
                    <a:r>
                      <a:rPr lang="ru-RU" dirty="0" smtClean="0"/>
                      <a:t>кинематография</a:t>
                    </a:r>
                  </a:p>
                  <a:p>
                    <a:r>
                      <a:rPr lang="ru-RU" baseline="0" dirty="0" smtClean="0"/>
                      <a:t>5,6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7"/>
              <c:delete val="1"/>
            </c:dLbl>
            <c:dLbl>
              <c:idx val="8"/>
              <c:layout>
                <c:manualLayout>
                  <c:x val="0.11336884716287528"/>
                  <c:y val="-0.18612253086198621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Социальная </a:t>
                    </a:r>
                    <a:r>
                      <a:rPr lang="ru-RU" dirty="0" smtClean="0"/>
                      <a:t>политика</a:t>
                    </a:r>
                    <a:r>
                      <a:rPr lang="ru-RU" baseline="0" dirty="0" smtClean="0"/>
                      <a:t> 2,7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0.1272331825698497"/>
                  <c:y val="-8.8350039047666751E-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Физическая культура и </a:t>
                    </a:r>
                    <a:r>
                      <a:rPr lang="ru-RU" dirty="0" smtClean="0"/>
                      <a:t>спорт</a:t>
                    </a:r>
                  </a:p>
                  <a:p>
                    <a:r>
                      <a:rPr lang="ru-RU" dirty="0" smtClean="0"/>
                      <a:t>1,3</a:t>
                    </a:r>
                    <a:r>
                      <a:rPr lang="ru-RU" baseline="0" dirty="0" smtClean="0"/>
                      <a:t>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0"/>
              <c:layout>
                <c:manualLayout>
                  <c:x val="3.2385358618866336E-2"/>
                  <c:y val="7.8579094810600908E-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Средства массовой </a:t>
                    </a:r>
                    <a:r>
                      <a:rPr lang="ru-RU" dirty="0" smtClean="0"/>
                      <a:t>информации</a:t>
                    </a:r>
                  </a:p>
                  <a:p>
                    <a:r>
                      <a:rPr lang="ru-RU" dirty="0" smtClean="0"/>
                      <a:t>0,2 %</a:t>
                    </a:r>
                    <a:endParaRPr lang="ru-RU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1"/>
              <c:delete val="1"/>
            </c:dLbl>
            <c:dLbl>
              <c:idx val="12"/>
              <c:delete val="1"/>
            </c:dLbl>
            <c:numFmt formatCode="0.0%" sourceLinked="0"/>
            <c:txPr>
              <a:bodyPr/>
              <a:lstStyle/>
              <a:p>
                <a:pPr>
                  <a:defRPr sz="12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</c:dLbls>
          <c:cat>
            <c:strRef>
              <c:f>Лист1!$A$2:$A$14</c:f>
              <c:strCache>
                <c:ptCount val="13"/>
                <c:pt idx="0">
                  <c:v>Общегосударственные вопросы</c:v>
                </c:pt>
                <c:pt idx="1">
                  <c:v>Национальная безопасность и правоохранительная деятельность</c:v>
                </c:pt>
                <c:pt idx="2">
                  <c:v>Национальная экономика</c:v>
                </c:pt>
                <c:pt idx="3">
                  <c:v>Жилищно-коммунальное хозяйство</c:v>
                </c:pt>
                <c:pt idx="4">
                  <c:v>Охрана окружающей среды</c:v>
                </c:pt>
                <c:pt idx="5">
                  <c:v>Образование</c:v>
                </c:pt>
                <c:pt idx="6">
                  <c:v>Культура, кинематография</c:v>
                </c:pt>
                <c:pt idx="7">
                  <c:v>Здравоохранение</c:v>
                </c:pt>
                <c:pt idx="8">
                  <c:v>Социальная политика</c:v>
                </c:pt>
                <c:pt idx="9">
                  <c:v>Физическая культура и спорт</c:v>
                </c:pt>
                <c:pt idx="10">
                  <c:v>Средства массовой информации </c:v>
                </c:pt>
                <c:pt idx="11">
                  <c:v>Обслуживание государственного (муниципального) долга
</c:v>
                </c:pt>
                <c:pt idx="12">
                  <c:v>Межбюджетные трансферты общего характера бюджетам бюджетной системы Российской Федерации
</c:v>
                </c:pt>
              </c:strCache>
            </c:strRef>
          </c:cat>
          <c:val>
            <c:numRef>
              <c:f>Лист1!$B$2:$B$14</c:f>
              <c:numCache>
                <c:formatCode>0.0%</c:formatCode>
                <c:ptCount val="13"/>
                <c:pt idx="0">
                  <c:v>7.9512484432457897E-2</c:v>
                </c:pt>
                <c:pt idx="1">
                  <c:v>1.026711685169656E-2</c:v>
                </c:pt>
                <c:pt idx="2">
                  <c:v>0.10657501274561385</c:v>
                </c:pt>
                <c:pt idx="3">
                  <c:v>0.29431188084511362</c:v>
                </c:pt>
                <c:pt idx="5">
                  <c:v>0.41082445624537034</c:v>
                </c:pt>
                <c:pt idx="6">
                  <c:v>5.6482480927618157E-2</c:v>
                </c:pt>
                <c:pt idx="7">
                  <c:v>0</c:v>
                </c:pt>
                <c:pt idx="8">
                  <c:v>2.65833311075718E-2</c:v>
                </c:pt>
                <c:pt idx="9">
                  <c:v>1.3287535106354283E-2</c:v>
                </c:pt>
                <c:pt idx="10">
                  <c:v>2.1524692141263778E-3</c:v>
                </c:pt>
                <c:pt idx="11">
                  <c:v>3.2325240769168323E-6</c:v>
                </c:pt>
                <c:pt idx="12">
                  <c:v>0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394">
          <a:noFill/>
        </a:ln>
      </c:spPr>
    </c:plotArea>
    <c:plotVisOnly val="1"/>
    <c:dispBlanksAs val="zero"/>
    <c:showDLblsOverMax val="0"/>
  </c:chart>
  <c:txPr>
    <a:bodyPr/>
    <a:lstStyle/>
    <a:p>
      <a:pPr>
        <a:defRPr sz="1800"/>
      </a:pPr>
      <a:endParaRPr lang="ru-RU"/>
    </a:p>
  </c:txPr>
  <c:externalData r:id="rId2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image" Target="../media/image3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0.34451</cdr:x>
      <cdr:y>0.00247</cdr:y>
    </cdr:from>
    <cdr:to>
      <cdr:x>0.63218</cdr:x>
      <cdr:y>0.08312</cdr:y>
    </cdr:to>
    <cdr:sp macro="" textlink="">
      <cdr:nvSpPr>
        <cdr:cNvPr id="2" name="Прямоугольник 1"/>
        <cdr:cNvSpPr/>
      </cdr:nvSpPr>
      <cdr:spPr>
        <a:xfrm xmlns:a="http://schemas.openxmlformats.org/drawingml/2006/main">
          <a:off x="2654126" y="11013"/>
          <a:ext cx="2216249" cy="359257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pPr algn="ctr"/>
          <a:endParaRPr lang="ru-RU" sz="1900" b="1" dirty="0">
            <a:solidFill>
              <a:schemeClr val="tx1"/>
            </a:solidFill>
            <a:latin typeface="Arial Narrow" panose="020B0606020202030204" pitchFamily="34" charset="0"/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0.36535</cdr:x>
      <cdr:y>0</cdr:y>
    </cdr:from>
    <cdr:to>
      <cdr:x>0.65302</cdr:x>
      <cdr:y>0.08065</cdr:y>
    </cdr:to>
    <cdr:sp macro="" textlink="">
      <cdr:nvSpPr>
        <cdr:cNvPr id="2" name="Прямоугольник 1"/>
        <cdr:cNvSpPr/>
      </cdr:nvSpPr>
      <cdr:spPr>
        <a:xfrm xmlns:a="http://schemas.openxmlformats.org/drawingml/2006/main">
          <a:off x="1867867" y="0"/>
          <a:ext cx="1470733" cy="36004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pPr algn="ctr"/>
          <a:endParaRPr lang="ru-RU" sz="1900" b="1" dirty="0">
            <a:solidFill>
              <a:schemeClr val="tx1"/>
            </a:solidFill>
            <a:latin typeface="Arial Narrow" panose="020B0606020202030204" pitchFamily="34" charset="0"/>
          </a:endParaRPr>
        </a:p>
      </cdr:txBody>
    </cdr:sp>
  </cdr:relSizeAnchor>
  <cdr:relSizeAnchor xmlns:cdr="http://schemas.openxmlformats.org/drawingml/2006/chartDrawing">
    <cdr:from>
      <cdr:x>0.07509</cdr:x>
      <cdr:y>0.54069</cdr:y>
    </cdr:from>
    <cdr:to>
      <cdr:x>0.17555</cdr:x>
      <cdr:y>0.73931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683568" y="2489201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400" dirty="0">
            <a:latin typeface="Times New Roman" pitchFamily="18" charset="0"/>
            <a:cs typeface="Times New Roman" pitchFamily="18" charset="0"/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0990DA-6D95-4F2E-A80F-C6C453C4A8B6}" type="datetimeFigureOut">
              <a:rPr lang="ru-RU" smtClean="0"/>
              <a:t>16.05.2025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14F424-8658-403B-8BC9-9665CB904D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875164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9D36EBE9-5796-4EE9-8450-8DAE041634C3}" type="datetimeFigureOut">
              <a:rPr lang="ru-RU"/>
              <a:pPr>
                <a:defRPr/>
              </a:pPr>
              <a:t>16.05.2025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16706"/>
            <a:ext cx="5438775" cy="446610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0218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30218"/>
            <a:ext cx="2946400" cy="49641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910CB646-8B6D-4891-AEE1-01D055E1CDB8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53122468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10CB646-8B6D-4891-AEE1-01D055E1CDB8}" type="slidenum">
              <a:rPr lang="ru-RU" altLang="ru-RU" smtClean="0"/>
              <a:pPr>
                <a:defRPr/>
              </a:pPr>
              <a:t>1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0587780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7891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3789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fld id="{0854FE7A-E6DF-4913-8B3A-77C15694E4B4}" type="slidenum">
              <a:rPr lang="ru-RU" altLang="ru-RU" smtClean="0">
                <a:solidFill>
                  <a:srgbClr val="000000"/>
                </a:solidFill>
              </a:rPr>
              <a:pPr/>
              <a:t>6</a:t>
            </a:fld>
            <a:endParaRPr lang="ru-RU" altLang="ru-RU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8915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3891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fld id="{B2DBF25A-FFC8-4373-A483-220A01407FA5}" type="slidenum">
              <a:rPr lang="ru-RU" altLang="ru-RU" smtClean="0">
                <a:solidFill>
                  <a:srgbClr val="000000"/>
                </a:solidFill>
              </a:rPr>
              <a:pPr/>
              <a:t>9</a:t>
            </a:fld>
            <a:endParaRPr lang="ru-RU" altLang="ru-RU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CD636A6-E331-476B-9693-BD9953705CED}" type="datetime1">
              <a:rPr lang="ru-RU"/>
              <a:pPr>
                <a:defRPr/>
              </a:pPr>
              <a:t>16.05.2025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2016366-4853-401F-A894-F8CB8FA8B36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7901994"/>
      </p:ext>
    </p:extLst>
  </p:cSld>
  <p:clrMapOvr>
    <a:masterClrMapping/>
  </p:clrMapOvr>
  <p:transition spd="slow" advClick="0" advTm="2000">
    <p:circl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C31699BA-BA01-4BCE-BEDE-6500FE60E0CD}" type="datetime1">
              <a:rPr lang="ru-RU"/>
              <a:pPr>
                <a:defRPr/>
              </a:pPr>
              <a:t>16.05.2025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1CA222E-0C45-4809-8A8A-69F79515B48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6262705"/>
      </p:ext>
    </p:extLst>
  </p:cSld>
  <p:clrMapOvr>
    <a:masterClrMapping/>
  </p:clrMapOvr>
  <p:transition spd="slow" advClick="0" advTm="2000">
    <p:circl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3BCCA319-F6FC-42CD-B338-F8CDE6CE680C}" type="datetime1">
              <a:rPr lang="ru-RU"/>
              <a:pPr>
                <a:defRPr/>
              </a:pPr>
              <a:t>16.05.2025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9123AB5-80DC-4549-8E5B-A2E18E754F6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26620"/>
      </p:ext>
    </p:extLst>
  </p:cSld>
  <p:clrMapOvr>
    <a:masterClrMapping/>
  </p:clrMapOvr>
  <p:transition spd="slow" advClick="0" advTm="2000">
    <p:circl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213E9287-98EE-4F7E-85B4-D73F584CE015}" type="datetime1">
              <a:rPr lang="ru-RU"/>
              <a:pPr>
                <a:defRPr/>
              </a:pPr>
              <a:t>16.05.2025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8158A3A-71F4-49A0-AD73-66EE23E4F50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5793436"/>
      </p:ext>
    </p:extLst>
  </p:cSld>
  <p:clrMapOvr>
    <a:masterClrMapping/>
  </p:clrMapOvr>
  <p:transition spd="slow" advClick="0" advTm="2000">
    <p:circl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1EA8F195-9687-48F9-A2C3-D6400C85C11C}" type="datetime1">
              <a:rPr lang="ru-RU"/>
              <a:pPr>
                <a:defRPr/>
              </a:pPr>
              <a:t>16.05.2025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87D4351C-79BC-4684-B821-A84E6752E1D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6173043"/>
      </p:ext>
    </p:extLst>
  </p:cSld>
  <p:clrMapOvr>
    <a:masterClrMapping/>
  </p:clrMapOvr>
  <p:transition spd="slow" advClick="0" advTm="2000">
    <p:circl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48F7D358-28AC-4FA9-B6BD-8F3FD3D32F33}" type="datetime1">
              <a:rPr lang="ru-RU"/>
              <a:pPr>
                <a:defRPr/>
              </a:pPr>
              <a:t>16.05.2025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BAA66D42-3113-411B-9CE2-AAB4B2C473C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5725810"/>
      </p:ext>
    </p:extLst>
  </p:cSld>
  <p:clrMapOvr>
    <a:masterClrMapping/>
  </p:clrMapOvr>
  <p:transition spd="slow" advClick="0" advTm="2000">
    <p:circl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DEE02134-2731-4F82-8006-D5F61897A767}" type="datetime1">
              <a:rPr lang="ru-RU"/>
              <a:pPr>
                <a:defRPr/>
              </a:pPr>
              <a:t>16.05.2025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938E2DBF-3633-458D-BA96-CE2DCFC6D83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1577487"/>
      </p:ext>
    </p:extLst>
  </p:cSld>
  <p:clrMapOvr>
    <a:masterClrMapping/>
  </p:clrMapOvr>
  <p:transition spd="slow" advClick="0" advTm="2000">
    <p:circl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7814208-613C-459F-93ED-140FDD33E47C}" type="datetime1">
              <a:rPr lang="ru-RU"/>
              <a:pPr>
                <a:defRPr/>
              </a:pPr>
              <a:t>16.05.2025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D383CEA-B58E-4D14-890F-BA283BFEC4C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7446202"/>
      </p:ext>
    </p:extLst>
  </p:cSld>
  <p:clrMapOvr>
    <a:masterClrMapping/>
  </p:clrMapOvr>
  <p:transition spd="slow" advClick="0" advTm="2000">
    <p:circl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310CB20-0515-436B-A1A6-6A2181A28A0E}" type="datetime1">
              <a:rPr lang="ru-RU"/>
              <a:pPr>
                <a:defRPr/>
              </a:pPr>
              <a:t>16.05.2025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0B0F4B9-2C19-499B-9A91-03C0F731AE4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5890967"/>
      </p:ext>
    </p:extLst>
  </p:cSld>
  <p:clrMapOvr>
    <a:masterClrMapping/>
  </p:clrMapOvr>
  <p:transition spd="slow" advClick="0" advTm="2000">
    <p:circl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AB93C225-840D-4C07-A41D-FAB5A023707D}" type="datetime1">
              <a:rPr lang="ru-RU"/>
              <a:pPr>
                <a:defRPr/>
              </a:pPr>
              <a:t>16.05.2025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AA304145-D0C4-46DC-AB5B-1D1C9755E04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7859792"/>
      </p:ext>
    </p:extLst>
  </p:cSld>
  <p:clrMapOvr>
    <a:masterClrMapping/>
  </p:clrMapOvr>
  <p:transition spd="slow" advClick="0" advTm="2000">
    <p:circl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CC61FD9B-A518-464F-93A9-587377280F4F}" type="datetime1">
              <a:rPr lang="ru-RU"/>
              <a:pPr>
                <a:defRPr/>
              </a:pPr>
              <a:t>16.05.2025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8EC89534-C4B9-44D6-8A83-60BEBDDFB74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3495432"/>
      </p:ext>
    </p:extLst>
  </p:cSld>
  <p:clrMapOvr>
    <a:masterClrMapping/>
  </p:clrMapOvr>
  <p:transition spd="slow" advClick="0" advTm="2000">
    <p:circl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C1E0FF"/>
            </a:gs>
            <a:gs pos="50000">
              <a:srgbClr val="FFFFD9"/>
            </a:gs>
            <a:gs pos="100000">
              <a:srgbClr val="C1E0FF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5123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200150"/>
            <a:ext cx="8229600" cy="339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BB644617-C019-4913-B10F-CAE860577A1F}" type="datetime1">
              <a:rPr lang="ru-RU"/>
              <a:pPr>
                <a:defRPr/>
              </a:pPr>
              <a:t>16.05.2025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95C724DA-0BD5-4E93-8166-EC4E12F4ED1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837" r:id="rId1"/>
    <p:sldLayoutId id="2147487838" r:id="rId2"/>
    <p:sldLayoutId id="2147487839" r:id="rId3"/>
    <p:sldLayoutId id="2147487840" r:id="rId4"/>
    <p:sldLayoutId id="2147487841" r:id="rId5"/>
    <p:sldLayoutId id="2147487842" r:id="rId6"/>
    <p:sldLayoutId id="2147487843" r:id="rId7"/>
    <p:sldLayoutId id="2147487844" r:id="rId8"/>
    <p:sldLayoutId id="2147487845" r:id="rId9"/>
    <p:sldLayoutId id="2147487846" r:id="rId10"/>
    <p:sldLayoutId id="2147487847" r:id="rId11"/>
  </p:sldLayoutIdLst>
  <p:transition spd="slow" advClick="0" advTm="2000">
    <p:circle/>
  </p:transition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_____Microsoft_Excel_97-20032.xls"/><Relationship Id="rId3" Type="http://schemas.openxmlformats.org/officeDocument/2006/relationships/notesSlide" Target="../notesSlides/notesSlide2.xml"/><Relationship Id="rId7" Type="http://schemas.openxmlformats.org/officeDocument/2006/relationships/oleObject" Target="../embeddings/oleObject2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png"/><Relationship Id="rId5" Type="http://schemas.openxmlformats.org/officeDocument/2006/relationships/oleObject" Target="../embeddings/_____Microsoft_Excel_97-20031.xls"/><Relationship Id="rId10" Type="http://schemas.openxmlformats.org/officeDocument/2006/relationships/chart" Target="../charts/chart2.xml"/><Relationship Id="rId4" Type="http://schemas.openxmlformats.org/officeDocument/2006/relationships/oleObject" Target="../embeddings/oleObject1.bin"/><Relationship Id="rId9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7" Type="http://schemas.openxmlformats.org/officeDocument/2006/relationships/chart" Target="../charts/chart3.xml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png"/><Relationship Id="rId5" Type="http://schemas.openxmlformats.org/officeDocument/2006/relationships/oleObject" Target="../embeddings/_____Microsoft_Excel_97-20033.xls"/><Relationship Id="rId4" Type="http://schemas.openxmlformats.org/officeDocument/2006/relationships/oleObject" Target="../embeddings/oleObject3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1" name="Picture 3" descr="C:\Users\Олег\Desktop\бюджет\diletantme_6447582_19415673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6125" y="963613"/>
            <a:ext cx="2220913" cy="1179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Прямоугольник 19"/>
          <p:cNvSpPr/>
          <p:nvPr/>
        </p:nvSpPr>
        <p:spPr>
          <a:xfrm>
            <a:off x="0" y="428611"/>
            <a:ext cx="9144000" cy="6463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36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Городской округ Анадырь</a:t>
            </a:r>
          </a:p>
        </p:txBody>
      </p:sp>
      <p:pic>
        <p:nvPicPr>
          <p:cNvPr id="17414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57188"/>
            <a:ext cx="9144000" cy="3214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Заголовок 1"/>
          <p:cNvSpPr txBox="1">
            <a:spLocks/>
          </p:cNvSpPr>
          <p:nvPr/>
        </p:nvSpPr>
        <p:spPr bwMode="gray">
          <a:xfrm>
            <a:off x="71215" y="2818347"/>
            <a:ext cx="9001571" cy="171075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anchor="ctr"/>
          <a:lstStyle/>
          <a:p>
            <a:pPr algn="ctr" eaLnBrk="1" hangingPunct="1">
              <a:defRPr/>
            </a:pPr>
            <a:r>
              <a:rPr lang="ru-RU" sz="3600" b="1" kern="0" dirty="0" smtClean="0">
                <a:latin typeface="Georgia" pitchFamily="18" charset="0"/>
                <a:ea typeface="+mj-ea"/>
                <a:cs typeface="+mj-cs"/>
              </a:rPr>
              <a:t>БЮДЖЕТ </a:t>
            </a:r>
            <a:r>
              <a:rPr lang="ru-RU" sz="3600" b="1" kern="0" dirty="0">
                <a:latin typeface="Georgia" pitchFamily="18" charset="0"/>
                <a:ea typeface="+mj-ea"/>
                <a:cs typeface="+mj-cs"/>
              </a:rPr>
              <a:t>ДЛЯ </a:t>
            </a:r>
            <a:r>
              <a:rPr lang="ru-RU" sz="3600" b="1" kern="0" dirty="0" smtClean="0">
                <a:latin typeface="Georgia" pitchFamily="18" charset="0"/>
                <a:ea typeface="+mj-ea"/>
                <a:cs typeface="+mj-cs"/>
              </a:rPr>
              <a:t>ГРАЖДАН</a:t>
            </a:r>
          </a:p>
          <a:p>
            <a:pPr algn="ctr" eaLnBrk="1" hangingPunct="1">
              <a:defRPr/>
            </a:pPr>
            <a:r>
              <a:rPr lang="ru-RU" sz="3600" b="1" kern="0" dirty="0" smtClean="0">
                <a:latin typeface="Georgia" pitchFamily="18" charset="0"/>
                <a:ea typeface="+mj-ea"/>
                <a:cs typeface="+mj-cs"/>
              </a:rPr>
              <a:t>Изменения от 25.04.2024</a:t>
            </a:r>
            <a:endParaRPr lang="ru-RU" sz="3600" b="1" kern="0" dirty="0">
              <a:latin typeface="Georgia" pitchFamily="18" charset="0"/>
              <a:ea typeface="+mj-ea"/>
              <a:cs typeface="+mj-cs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611560" y="339502"/>
            <a:ext cx="7920880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МУНИЦИПАЛЬНОГО ОБРАЗОВАНИЯ БИЛИБИНСКИЙ МУНИЦИПАЛЬНЫЙ РАЙОН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2024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4100" name="TextBox 6"/>
          <p:cNvSpPr txBox="1">
            <a:spLocks noChangeArrowheads="1"/>
          </p:cNvSpPr>
          <p:nvPr/>
        </p:nvSpPr>
        <p:spPr bwMode="auto">
          <a:xfrm>
            <a:off x="179512" y="1125539"/>
            <a:ext cx="8784976" cy="12464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u-RU" dirty="0"/>
              <a:t>	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Ожидаемый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объем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безвозмездных поступлений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от других бюджетов бюджетной системы Российской Федерации на 2024 год составляет 2 266 374,5 тыс. рублей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 Структура безвозмездных поступлений из окружного бюджета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на 2024 год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представлена в диаграмме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16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Диаграмма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93501052"/>
              </p:ext>
            </p:extLst>
          </p:nvPr>
        </p:nvGraphicFramePr>
        <p:xfrm>
          <a:off x="827584" y="2571750"/>
          <a:ext cx="7542213" cy="24056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25908557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323528" y="489521"/>
            <a:ext cx="8568952" cy="646331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муниципального образования Билибинский муниципальный район На 2024 год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79512" y="1275606"/>
            <a:ext cx="871296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бъем муниципального долга</a:t>
            </a:r>
          </a:p>
          <a:p>
            <a:pPr algn="ctr">
              <a:lnSpc>
                <a:spcPct val="150000"/>
              </a:lnSpc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муниципального образования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2024 год.</a:t>
            </a:r>
          </a:p>
          <a:p>
            <a:pPr algn="just">
              <a:lnSpc>
                <a:spcPct val="150000"/>
              </a:lnSpc>
            </a:pPr>
            <a:r>
              <a:rPr lang="ru-RU" sz="2000" dirty="0"/>
              <a:t>	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85744" y="2283718"/>
            <a:ext cx="8712968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sz="2000" dirty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Объем муниципального долга на 1 апреля 2024 года составляет 37 000,0 тыс. рублей.</a:t>
            </a:r>
          </a:p>
          <a:p>
            <a:pPr algn="just">
              <a:lnSpc>
                <a:spcPct val="150000"/>
              </a:lnSpc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        В марте 2022 года получен бюджетный кредит из других бюджетов бюджетной системы Российской Федерации в валюте Российской Федерации в размере 50 000,0 тыс. рублей.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26388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359533" y="482189"/>
            <a:ext cx="8424935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МУНИЦИПАЛЬНОГО ОБРАЗОВАНИЯ БИЛИБИНСКИЙ МУНИЦИПАЛЬНЫЙ РАЙОН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2024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28675" name="TextBox 8"/>
          <p:cNvSpPr txBox="1">
            <a:spLocks noChangeArrowheads="1"/>
          </p:cNvSpPr>
          <p:nvPr/>
        </p:nvSpPr>
        <p:spPr bwMode="auto">
          <a:xfrm>
            <a:off x="428625" y="1347614"/>
            <a:ext cx="8286750" cy="32316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u-RU" sz="15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1" dirty="0" smtClean="0">
                <a:latin typeface="Times New Roman" pitchFamily="18" charset="0"/>
                <a:cs typeface="Times New Roman" pitchFamily="18" charset="0"/>
              </a:rPr>
              <a:t>           Приоритетами </a:t>
            </a:r>
            <a:r>
              <a:rPr lang="ru-RU" sz="1500" b="1" dirty="0">
                <a:latin typeface="Times New Roman" pitchFamily="18" charset="0"/>
                <a:cs typeface="Times New Roman" pitchFamily="18" charset="0"/>
              </a:rPr>
              <a:t>в расходовании средств бюджета Билибинского района </a:t>
            </a:r>
            <a:r>
              <a:rPr lang="ru-RU" sz="1500" b="1" dirty="0" smtClean="0">
                <a:latin typeface="Times New Roman" pitchFamily="18" charset="0"/>
                <a:cs typeface="Times New Roman" pitchFamily="18" charset="0"/>
              </a:rPr>
              <a:t>на 2024 год остаются:</a:t>
            </a:r>
            <a:endParaRPr lang="ru-RU" sz="1500" b="1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lnSpc>
                <a:spcPct val="150000"/>
              </a:lnSpc>
              <a:buFont typeface="+mj-lt"/>
              <a:buAutoNum type="arabicPeriod"/>
            </a:pP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обеспечение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своевременности и полноты выплаты заработной платы работникам бюджетной сферы;</a:t>
            </a:r>
          </a:p>
          <a:p>
            <a:pPr marL="342900" indent="-342900" algn="just">
              <a:lnSpc>
                <a:spcPct val="150000"/>
              </a:lnSpc>
              <a:buFont typeface="+mj-lt"/>
              <a:buAutoNum type="arabicPeriod"/>
            </a:pP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недопущение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кредиторской задолженности по заработной плате и социальным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выплатам.</a:t>
            </a:r>
          </a:p>
          <a:p>
            <a:pPr algn="just">
              <a:lnSpc>
                <a:spcPct val="150000"/>
              </a:lnSpc>
            </a:pP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           Запланированный бюджет муниципального образования Билибинский муниципальный район на 2024 год по расходным статьям составит 3 062 622,2 тыс. рублей. Информация о планируемых объемах бюджета муниципального образования Билибинский муниципальный район по разделам классификации расходов бюджета представлена в таблице и диаграмме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1115616" y="195486"/>
            <a:ext cx="7072362" cy="92333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МУНИЦИПАЛЬНОГО ОБРАЗОВАНИЯ БИЛИБИНСКИЙ МУНИЦИПАЛЬНЫЙ РАЙОН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2024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699" name="TextBox 6"/>
          <p:cNvSpPr txBox="1">
            <a:spLocks noChangeArrowheads="1"/>
          </p:cNvSpPr>
          <p:nvPr/>
        </p:nvSpPr>
        <p:spPr bwMode="auto">
          <a:xfrm>
            <a:off x="107503" y="1203598"/>
            <a:ext cx="8928993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Информация о проекте бюджета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муниципального образования Билибинский муниципальный район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на 2024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год по разделам и подразделам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классификации расходов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бюджета</a:t>
            </a: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69551664"/>
              </p:ext>
            </p:extLst>
          </p:nvPr>
        </p:nvGraphicFramePr>
        <p:xfrm>
          <a:off x="1115616" y="1923678"/>
          <a:ext cx="6912768" cy="2587888"/>
        </p:xfrm>
        <a:graphic>
          <a:graphicData uri="http://schemas.openxmlformats.org/drawingml/2006/table">
            <a:tbl>
              <a:tblPr/>
              <a:tblGrid>
                <a:gridCol w="3954664"/>
                <a:gridCol w="2958104"/>
              </a:tblGrid>
              <a:tr h="14401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Наименования разделов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Утверждено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4634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Общегосударственные вопросы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effectLst/>
                          <a:latin typeface="Times New Roman"/>
                        </a:rPr>
                        <a:t>243 516,7</a:t>
                      </a:r>
                      <a:endParaRPr lang="ru-RU" sz="12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980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Национальная безопасность и правоохранительная деятельность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effectLst/>
                          <a:latin typeface="Times New Roman"/>
                        </a:rPr>
                        <a:t>31 444,3</a:t>
                      </a:r>
                      <a:endParaRPr lang="ru-RU" sz="12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Национальная экономика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effectLst/>
                          <a:latin typeface="Times New Roman"/>
                        </a:rPr>
                        <a:t>326</a:t>
                      </a:r>
                      <a:r>
                        <a:rPr lang="ru-RU" sz="1200" b="0" i="0" u="none" strike="noStrike" baseline="0" dirty="0" smtClean="0">
                          <a:effectLst/>
                          <a:latin typeface="Times New Roman"/>
                        </a:rPr>
                        <a:t> 399,0</a:t>
                      </a:r>
                      <a:endParaRPr lang="ru-RU" sz="12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6760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Жилищно-коммунальное хозяйство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effectLst/>
                          <a:latin typeface="Times New Roman"/>
                        </a:rPr>
                        <a:t>901</a:t>
                      </a:r>
                      <a:r>
                        <a:rPr lang="ru-RU" sz="1200" b="0" i="0" u="none" strike="noStrike" baseline="0" dirty="0" smtClean="0">
                          <a:effectLst/>
                          <a:latin typeface="Times New Roman"/>
                        </a:rPr>
                        <a:t> 366,1</a:t>
                      </a:r>
                      <a:endParaRPr lang="ru-RU" sz="12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Образование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effectLst/>
                          <a:latin typeface="Times New Roman"/>
                        </a:rPr>
                        <a:t>1 258</a:t>
                      </a:r>
                      <a:r>
                        <a:rPr lang="ru-RU" sz="1200" b="0" i="0" u="none" strike="noStrike" baseline="0" dirty="0" smtClean="0">
                          <a:effectLst/>
                          <a:latin typeface="Times New Roman"/>
                        </a:rPr>
                        <a:t> 200,1</a:t>
                      </a:r>
                      <a:endParaRPr lang="ru-RU" sz="12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6426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Культура, кинематография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effectLst/>
                          <a:latin typeface="Times New Roman"/>
                        </a:rPr>
                        <a:t>172</a:t>
                      </a:r>
                      <a:r>
                        <a:rPr lang="ru-RU" sz="1200" b="0" i="0" u="none" strike="noStrike" baseline="0" dirty="0" smtClean="0">
                          <a:effectLst/>
                          <a:latin typeface="Times New Roman"/>
                        </a:rPr>
                        <a:t> 984,5</a:t>
                      </a:r>
                      <a:endParaRPr lang="ru-RU" sz="12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5068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Социальная политика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effectLst/>
                          <a:latin typeface="Times New Roman"/>
                        </a:rPr>
                        <a:t>81</a:t>
                      </a:r>
                      <a:r>
                        <a:rPr lang="ru-RU" sz="1200" b="0" i="0" u="none" strike="noStrike" baseline="0" dirty="0" smtClean="0">
                          <a:effectLst/>
                          <a:latin typeface="Times New Roman"/>
                        </a:rPr>
                        <a:t> 414,7</a:t>
                      </a:r>
                      <a:endParaRPr lang="ru-RU" sz="12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Физическая культура и спорт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effectLst/>
                          <a:latin typeface="Times New Roman"/>
                        </a:rPr>
                        <a:t>40</a:t>
                      </a:r>
                      <a:r>
                        <a:rPr lang="ru-RU" sz="1200" b="0" i="0" u="none" strike="noStrike" baseline="0" dirty="0" smtClean="0">
                          <a:effectLst/>
                          <a:latin typeface="Times New Roman"/>
                        </a:rPr>
                        <a:t> 694,7</a:t>
                      </a:r>
                      <a:endParaRPr lang="ru-RU" sz="12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Средства массовой информации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effectLst/>
                          <a:latin typeface="Times New Roman"/>
                        </a:rPr>
                        <a:t>6</a:t>
                      </a:r>
                      <a:r>
                        <a:rPr lang="ru-RU" sz="1200" b="0" i="0" u="none" strike="noStrike" baseline="0" dirty="0" smtClean="0">
                          <a:effectLst/>
                          <a:latin typeface="Times New Roman"/>
                        </a:rPr>
                        <a:t> 592,2</a:t>
                      </a:r>
                      <a:endParaRPr lang="ru-RU" sz="12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Обслуживание государственного (муниципального) долга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9,9</a:t>
                      </a:r>
                      <a:endParaRPr lang="ru-RU" sz="12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Всего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3 062 622,2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695412" y="267494"/>
            <a:ext cx="7744374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 eaLnBrk="0" hangingPunct="0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муниципального образования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Билибинский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муниципальный район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2024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6323" name="TextBox 7"/>
          <p:cNvSpPr txBox="1">
            <a:spLocks noChangeArrowheads="1"/>
          </p:cNvSpPr>
          <p:nvPr/>
        </p:nvSpPr>
        <p:spPr bwMode="auto">
          <a:xfrm>
            <a:off x="1169876" y="987574"/>
            <a:ext cx="680424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Ожидаемые расходы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2024 год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graphicFrame>
        <p:nvGraphicFramePr>
          <p:cNvPr id="2" name="Диаграмма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98991431"/>
              </p:ext>
            </p:extLst>
          </p:nvPr>
        </p:nvGraphicFramePr>
        <p:xfrm>
          <a:off x="514002" y="1419622"/>
          <a:ext cx="8162454" cy="34893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982792714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248321" y="482188"/>
            <a:ext cx="8428135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муниципального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образования Билибинский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муниципальный район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2024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747" name="Прямоугольник 8"/>
          <p:cNvSpPr>
            <a:spLocks noChangeArrowheads="1"/>
          </p:cNvSpPr>
          <p:nvPr/>
        </p:nvSpPr>
        <p:spPr bwMode="auto">
          <a:xfrm>
            <a:off x="464343" y="1563638"/>
            <a:ext cx="8215312" cy="25853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just"/>
            <a:r>
              <a:rPr lang="ru-RU" dirty="0"/>
              <a:t>	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Бюджет муниципального образования Билибинский муниципальный район на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2024 год запланирован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на основе 9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муниципальных программ муниципального образования Билибинский муниципальный район, охватывающих основные сферы (направления) деятельности органов исполнительной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власти. Ожидаемая доля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«программных» расходов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составит 93,6 %.</a:t>
            </a:r>
          </a:p>
          <a:p>
            <a:pPr algn="just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	Непрограммные направления расходов бюджета муниципального образования Билибинский муниципальный район включают расходы по обеспечению функционирования органов власти, расходы, связанные с обязательствами муниципального образования Билибинский муниципальный район (членские взносы, публикация в СМИ и другие).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323528" y="123478"/>
            <a:ext cx="8496944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муниципального образования </a:t>
            </a:r>
            <a:r>
              <a:rPr lang="ru-RU" b="1" cap="all" dirty="0" err="1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билибинский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муниципальный район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2024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771" name="Прямоугольник 8"/>
          <p:cNvSpPr>
            <a:spLocks noChangeArrowheads="1"/>
          </p:cNvSpPr>
          <p:nvPr/>
        </p:nvSpPr>
        <p:spPr bwMode="auto">
          <a:xfrm>
            <a:off x="285750" y="734829"/>
            <a:ext cx="8501063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Бюджетные ассигнования бюджета Билибинского района за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2024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год, предусмотренные в рамках муниципальных программ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7329409"/>
              </p:ext>
            </p:extLst>
          </p:nvPr>
        </p:nvGraphicFramePr>
        <p:xfrm>
          <a:off x="461961" y="1392959"/>
          <a:ext cx="8352928" cy="3396309"/>
        </p:xfrm>
        <a:graphic>
          <a:graphicData uri="http://schemas.openxmlformats.org/drawingml/2006/table">
            <a:tbl>
              <a:tblPr/>
              <a:tblGrid>
                <a:gridCol w="6862212"/>
                <a:gridCol w="1490716"/>
              </a:tblGrid>
              <a:tr h="41144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ru-RU" sz="11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тыс. рублей)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7626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1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Муниципальные программы, всего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2 865</a:t>
                      </a:r>
                      <a:r>
                        <a:rPr lang="ru-RU" sz="1100" b="1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280,2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8682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Социальная поддержка населения муниципального</a:t>
                      </a:r>
                      <a:r>
                        <a:rPr lang="ru-RU" sz="11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образования Билибинский муниципальный район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 dirty="0">
                          <a:effectLst/>
                          <a:latin typeface="Times New Roman"/>
                        </a:rPr>
                        <a:t>363 488,6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3442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Развитие образования, культуры, молодежной политики, массового спорта и средств массовой информации в муниципальном образовании Билибинский муниципальный район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 dirty="0">
                          <a:effectLst/>
                          <a:latin typeface="Times New Roman"/>
                        </a:rPr>
                        <a:t>1 478 575,4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5252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Развитие транспортной инфраструктуры в муниципальном образовании Билибинский муниципальный район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 dirty="0">
                          <a:effectLst/>
                          <a:latin typeface="Times New Roman"/>
                        </a:rPr>
                        <a:t>126 783,8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2792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Поддержка и развитие</a:t>
                      </a:r>
                      <a:r>
                        <a:rPr lang="ru-RU" sz="11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жилищно-коммунального хозяйства и энергетики муниципального образования Билибинский муниципальный район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 dirty="0">
                          <a:effectLst/>
                          <a:latin typeface="Times New Roman"/>
                        </a:rPr>
                        <a:t>527 372,4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5252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Стимулирование экономической активности населения в муниципальном образовании Билибинский муниципальный район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 dirty="0">
                          <a:effectLst/>
                          <a:latin typeface="Times New Roman"/>
                        </a:rPr>
                        <a:t>117 332,1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5252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Управление муниципальными финансами и имуществом муниципального образования Билибинский муниципальный район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 dirty="0">
                          <a:effectLst/>
                          <a:latin typeface="Times New Roman"/>
                        </a:rPr>
                        <a:t>64 054,9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2704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Развитие агропромышленного комплекса Билибинского муниципального района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 dirty="0">
                          <a:effectLst/>
                          <a:latin typeface="Times New Roman"/>
                        </a:rPr>
                        <a:t>13 152,4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Обеспечение безопасности в муниципальном образовании Билибинский муниципальный район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 dirty="0">
                          <a:effectLst/>
                          <a:latin typeface="Times New Roman"/>
                        </a:rPr>
                        <a:t>21 969,0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Формирование современной городской среды на территории муниципального образования Билибинский муниципальный район Чукотского автономного округа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 dirty="0">
                          <a:effectLst/>
                          <a:latin typeface="Times New Roman"/>
                        </a:rPr>
                        <a:t>152 551,6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TextBox 8"/>
          <p:cNvSpPr txBox="1"/>
          <p:nvPr/>
        </p:nvSpPr>
        <p:spPr>
          <a:xfrm>
            <a:off x="611560" y="1338903"/>
            <a:ext cx="799288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dirty="0"/>
              <a:t> 	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Бюджет Билибинского муниципального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района на 2024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год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запланирован с учетом следующих основных показателей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:</a:t>
            </a:r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321455" y="352433"/>
            <a:ext cx="8501090" cy="923330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</a:t>
            </a: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оБ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основных параметрах бюджета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муниципального образования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Билибинский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муниципальный район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2024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1791408"/>
              </p:ext>
            </p:extLst>
          </p:nvPr>
        </p:nvGraphicFramePr>
        <p:xfrm>
          <a:off x="1475656" y="2211710"/>
          <a:ext cx="6192688" cy="2330449"/>
        </p:xfrm>
        <a:graphic>
          <a:graphicData uri="http://schemas.openxmlformats.org/drawingml/2006/table">
            <a:tbl>
              <a:tblPr/>
              <a:tblGrid>
                <a:gridCol w="3240360"/>
                <a:gridCol w="2952328"/>
              </a:tblGrid>
              <a:tr h="1038853">
                <a:tc>
                  <a:txBody>
                    <a:bodyPr/>
                    <a:lstStyle/>
                    <a:p>
                      <a:pPr algn="ctr"/>
                      <a:endParaRPr kumimoji="0" lang="ru-RU" sz="14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Наименование </a:t>
                      </a: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показателя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0" lang="ru-RU" sz="14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Запланировано</a:t>
                      </a:r>
                      <a:r>
                        <a:rPr kumimoji="0" lang="ru-RU" sz="14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 2024 год</a:t>
                      </a:r>
                    </a:p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(тыс. руб.)</a:t>
                      </a:r>
                      <a:endParaRPr kumimoji="0" lang="ru-RU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8919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Доходы </a:t>
                      </a:r>
                      <a:r>
                        <a:rPr kumimoji="0" lang="ru-RU" sz="1400" b="0" i="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0" i="0" u="none" strike="noStrike" dirty="0" smtClean="0">
                          <a:effectLst/>
                          <a:latin typeface="Times New Roman"/>
                        </a:rPr>
                        <a:t>2 896 084,6</a:t>
                      </a:r>
                      <a:endParaRPr lang="ru-RU" sz="14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8919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Расходы </a:t>
                      </a: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effectLst/>
                          <a:latin typeface="Times New Roman"/>
                        </a:rPr>
                        <a:t>3 062 622,2</a:t>
                      </a:r>
                      <a:endParaRPr lang="ru-RU" sz="14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3758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Профицит(+),</a:t>
                      </a:r>
                      <a:r>
                        <a:rPr kumimoji="0" lang="ru-RU" sz="14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дефицит (-)</a:t>
                      </a:r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-166 537,6</a:t>
                      </a:r>
                    </a:p>
                  </a:txBody>
                  <a:tcPr marL="9525" marR="9525" marT="71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578" name="TextBox 8"/>
          <p:cNvSpPr txBox="1">
            <a:spLocks noChangeArrowheads="1"/>
          </p:cNvSpPr>
          <p:nvPr/>
        </p:nvSpPr>
        <p:spPr bwMode="auto">
          <a:xfrm>
            <a:off x="107157" y="1203598"/>
            <a:ext cx="8929687" cy="1015663"/>
          </a:xfrm>
          <a:prstGeom prst="rect">
            <a:avLst/>
          </a:prstGeom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 	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Распределение ожидаемых доходов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бюджета муниципального образования Билибинский муниципальный район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по налоговым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неналоговым доходам,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а также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безвозмездным поступлениям: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035819" y="341805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БИЛИБИНСКОГО МУНИЦИПАЛЬНОГО РАЙОНА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2024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0780569"/>
              </p:ext>
            </p:extLst>
          </p:nvPr>
        </p:nvGraphicFramePr>
        <p:xfrm>
          <a:off x="464344" y="2643758"/>
          <a:ext cx="8215312" cy="1719264"/>
        </p:xfrm>
        <a:graphic>
          <a:graphicData uri="http://schemas.openxmlformats.org/drawingml/2006/table">
            <a:tbl>
              <a:tblPr/>
              <a:tblGrid>
                <a:gridCol w="4718050"/>
                <a:gridCol w="3497262"/>
              </a:tblGrid>
              <a:tr h="322263"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Структура доходов бюджета на 2024 год</a:t>
                      </a:r>
                      <a:endParaRPr kumimoji="0" lang="ru-RU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09563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Наименование показателя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Объем поступлений 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(тыс. рублей)</a:t>
                      </a:r>
                    </a:p>
                  </a:txBody>
                  <a:tcPr marL="68580" marR="6858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545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НАЛОГОВЫЕ И НЕНАЛОГОВЫЕ ДОХОДЫ</a:t>
                      </a:r>
                    </a:p>
                  </a:txBody>
                  <a:tcPr marL="0" marR="0" marT="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592 285,5</a:t>
                      </a:r>
                    </a:p>
                  </a:txBody>
                  <a:tcPr marL="0" marR="0" marT="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481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БЕЗВОЗМЕЗДНЫЕ ПОСТУПЛЕНИЯ</a:t>
                      </a:r>
                    </a:p>
                  </a:txBody>
                  <a:tcPr marL="0" marR="0" marT="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2 303 799,1</a:t>
                      </a:r>
                    </a:p>
                  </a:txBody>
                  <a:tcPr marL="0" marR="0" marT="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717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ВСЕГО</a:t>
                      </a:r>
                    </a:p>
                  </a:txBody>
                  <a:tcPr marL="0" marR="0" marT="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2 896 084,6</a:t>
                      </a:r>
                    </a:p>
                  </a:txBody>
                  <a:tcPr marL="0" marR="0" marT="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27" name="TextBox 8"/>
          <p:cNvSpPr txBox="1">
            <a:spLocks noChangeArrowheads="1"/>
          </p:cNvSpPr>
          <p:nvPr/>
        </p:nvSpPr>
        <p:spPr bwMode="auto">
          <a:xfrm>
            <a:off x="133631" y="1275606"/>
            <a:ext cx="8894191" cy="646331"/>
          </a:xfrm>
          <a:prstGeom prst="rect">
            <a:avLst/>
          </a:prstGeom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Структура ожидаемых доходов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Муниципального образования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Билибинский муниципальный район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2024 год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представлена на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диаграмме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035819" y="339502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БИЛИБИНСКОГО МУНИЦИПАЛЬНОГО РАЙОНА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2024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Диаграмма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31039190"/>
              </p:ext>
            </p:extLst>
          </p:nvPr>
        </p:nvGraphicFramePr>
        <p:xfrm>
          <a:off x="872331" y="1925638"/>
          <a:ext cx="7588102" cy="31670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1048069" y="339502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БИЛИБИНСКОГО МУНИЦИПАЛЬНОГО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РАЙОНА На 2024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25603" name="TextBox 6"/>
          <p:cNvSpPr txBox="1">
            <a:spLocks noChangeArrowheads="1"/>
          </p:cNvSpPr>
          <p:nvPr/>
        </p:nvSpPr>
        <p:spPr bwMode="auto">
          <a:xfrm>
            <a:off x="107504" y="1347614"/>
            <a:ext cx="8928992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 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Структура ожидаемых налоговых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доходов бюджета Билибинского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района на 2024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год представлена в таблице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8448140"/>
              </p:ext>
            </p:extLst>
          </p:nvPr>
        </p:nvGraphicFramePr>
        <p:xfrm>
          <a:off x="1048069" y="2283718"/>
          <a:ext cx="6984776" cy="2100047"/>
        </p:xfrm>
        <a:graphic>
          <a:graphicData uri="http://schemas.openxmlformats.org/drawingml/2006/table">
            <a:tbl>
              <a:tblPr/>
              <a:tblGrid>
                <a:gridCol w="4229877"/>
                <a:gridCol w="2754899"/>
              </a:tblGrid>
              <a:tr h="221721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Наименование доходов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(тыс. рублей)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688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 на доходы физических лиц</a:t>
                      </a:r>
                    </a:p>
                  </a:txBody>
                  <a:tcPr marL="7620" marR="7620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494 010,8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6453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Акцизы по подакцизным товарам (продукции), производимым на территории Российской Федерации</a:t>
                      </a:r>
                    </a:p>
                  </a:txBody>
                  <a:tcPr marL="7620" marR="7620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3 860,3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Налоги на совокупный доход</a:t>
                      </a:r>
                    </a:p>
                  </a:txBody>
                  <a:tcPr marL="7620" marR="7620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51 545,5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1721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 на имущество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825,0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1673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Государственная пошлина</a:t>
                      </a:r>
                    </a:p>
                  </a:txBody>
                  <a:tcPr marL="7620" marR="7620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r>
                        <a:rPr lang="ru-RU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409,3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5767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</a:t>
                      </a:r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того </a:t>
                      </a:r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налоговых доходов:</a:t>
                      </a:r>
                    </a:p>
                  </a:txBody>
                  <a:tcPr marL="7620" marR="7620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551 650,9</a:t>
                      </a:r>
                      <a:endParaRPr lang="ru-RU" sz="12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50" name="Объект 5"/>
          <p:cNvGraphicFramePr>
            <a:graphicFrameLocks noGrp="1"/>
          </p:cNvGraphicFramePr>
          <p:nvPr>
            <p:ph sz="half" idx="1"/>
          </p:nvPr>
        </p:nvGraphicFramePr>
        <p:xfrm>
          <a:off x="750888" y="1171575"/>
          <a:ext cx="2546350" cy="1962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33" name="Диаграмма" r:id="rId5" imgW="2548349" imgH="1963082" progId="Excel.Chart.8">
                  <p:embed/>
                </p:oleObj>
              </mc:Choice>
              <mc:Fallback>
                <p:oleObj name="Диаграмма" r:id="rId5" imgW="2548349" imgH="1963082" progId="Excel.Chart.8">
                  <p:embed/>
                  <p:pic>
                    <p:nvPicPr>
                      <p:cNvPr id="0" name="Объект 5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0888" y="1171575"/>
                        <a:ext cx="2546350" cy="1962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1" name="Object 3"/>
          <p:cNvGraphicFramePr>
            <a:graphicFrameLocks/>
          </p:cNvGraphicFramePr>
          <p:nvPr/>
        </p:nvGraphicFramePr>
        <p:xfrm>
          <a:off x="3362325" y="846138"/>
          <a:ext cx="2546350" cy="1452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34" name="Диаграмма" r:id="rId8" imgW="2554445" imgH="1463167" progId="Excel.Chart.8">
                  <p:embed/>
                </p:oleObj>
              </mc:Choice>
              <mc:Fallback>
                <p:oleObj name="Диаграмма" r:id="rId8" imgW="2554445" imgH="1463167" progId="Excel.Chart.8">
                  <p:embed/>
                  <p:pic>
                    <p:nvPicPr>
                      <p:cNvPr id="0" name="Object 3"/>
                      <p:cNvPicPr>
                        <a:picLocks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2325" y="846138"/>
                        <a:ext cx="2546350" cy="1452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Заголовок 1"/>
          <p:cNvSpPr txBox="1">
            <a:spLocks/>
          </p:cNvSpPr>
          <p:nvPr/>
        </p:nvSpPr>
        <p:spPr>
          <a:xfrm>
            <a:off x="243682" y="253355"/>
            <a:ext cx="8656637" cy="287338"/>
          </a:xfrm>
          <a:prstGeom prst="rect">
            <a:avLst/>
          </a:prstGeom>
          <a:noFill/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700" b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spcAft>
                <a:spcPts val="0"/>
              </a:spcAft>
              <a:defRPr/>
            </a:pPr>
            <a:endParaRPr lang="ru-RU" sz="27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r>
              <a:rPr lang="ru-RU" sz="76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СТРУКТУРА</a:t>
            </a:r>
            <a:r>
              <a:rPr lang="ru-RU" sz="7600" b="1" dirty="0" smtClean="0">
                <a:solidFill>
                  <a:prstClr val="black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 </a:t>
            </a:r>
            <a:r>
              <a:rPr lang="ru-RU" sz="76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НАЛОГОВЫХ ДОХОДОВ БЮДЖЕТА РАЙОНА </a:t>
            </a:r>
            <a:r>
              <a:rPr lang="ru-RU" sz="76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sz="76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А 2024 ГОД</a:t>
            </a: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endParaRPr lang="ru-RU" sz="80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  <p:sp>
        <p:nvSpPr>
          <p:cNvPr id="18" name="Заголовок 1"/>
          <p:cNvSpPr txBox="1">
            <a:spLocks/>
          </p:cNvSpPr>
          <p:nvPr/>
        </p:nvSpPr>
        <p:spPr>
          <a:xfrm>
            <a:off x="539750" y="4100513"/>
            <a:ext cx="3521075" cy="804862"/>
          </a:xfrm>
          <a:prstGeom prst="rect">
            <a:avLst/>
          </a:prstGeom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fontAlgn="auto">
              <a:lnSpc>
                <a:spcPct val="170000"/>
              </a:lnSpc>
              <a:spcAft>
                <a:spcPts val="0"/>
              </a:spcAft>
              <a:defRPr/>
            </a:pPr>
            <a: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800" dirty="0" smtClean="0">
                <a:solidFill>
                  <a:prstClr val="black"/>
                </a:solidFill>
              </a:rPr>
              <a:t/>
            </a:r>
            <a:br>
              <a:rPr lang="ru-RU" sz="4800" dirty="0" smtClean="0">
                <a:solidFill>
                  <a:prstClr val="black"/>
                </a:solidFill>
              </a:rPr>
            </a:br>
            <a:endParaRPr lang="ru-RU" sz="4800" dirty="0">
              <a:solidFill>
                <a:prstClr val="black"/>
              </a:solidFill>
            </a:endParaRPr>
          </a:p>
        </p:txBody>
      </p:sp>
      <p:graphicFrame>
        <p:nvGraphicFramePr>
          <p:cNvPr id="2" name="Objec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58977720"/>
              </p:ext>
            </p:extLst>
          </p:nvPr>
        </p:nvGraphicFramePr>
        <p:xfrm>
          <a:off x="899592" y="843558"/>
          <a:ext cx="7272808" cy="37352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0"/>
          </a:graphicData>
        </a:graphic>
      </p:graphicFrame>
      <p:sp>
        <p:nvSpPr>
          <p:cNvPr id="8" name="Заголовок 1"/>
          <p:cNvSpPr txBox="1">
            <a:spLocks/>
          </p:cNvSpPr>
          <p:nvPr/>
        </p:nvSpPr>
        <p:spPr>
          <a:xfrm>
            <a:off x="8532813" y="4894263"/>
            <a:ext cx="611187" cy="241300"/>
          </a:xfrm>
          <a:prstGeom prst="rect">
            <a:avLst/>
          </a:prstGeom>
        </p:spPr>
        <p:txBody>
          <a:bodyPr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fontAlgn="auto">
              <a:spcAft>
                <a:spcPts val="0"/>
              </a:spcAft>
              <a:defRPr/>
            </a:pPr>
            <a:endParaRPr lang="ru-RU" sz="14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  <p:transition spd="slow" advClick="0" advTm="2000">
    <p:circl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571662" y="482189"/>
            <a:ext cx="8000677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МУНИЦИПАЛЬНОГО ОБРАЗОВАНИЯ БИЛИБИНСКИЙ МУНИЦИПАЛЬНЫЙ РАЙОН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2024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26627" name="TextBox 6"/>
          <p:cNvSpPr txBox="1">
            <a:spLocks noChangeArrowheads="1"/>
          </p:cNvSpPr>
          <p:nvPr/>
        </p:nvSpPr>
        <p:spPr bwMode="auto">
          <a:xfrm>
            <a:off x="107504" y="1491630"/>
            <a:ext cx="8928992" cy="25853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u-RU" dirty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Наибольший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удельный вес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структуре ожидаемых поступлений по налоговым доходам составит налог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на доходы физических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лиц (89,6 %). Ожидаемые поступления налога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на совокупный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доход составят 9,3 % за счет бизнес-активности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населения 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зарегистрированных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ИП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	Объем ожидаемых неналоговых доходов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бюджета Билибинского района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на 2024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год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составит 40 634,6  тыс. рублей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. </a:t>
            </a:r>
            <a:endParaRPr lang="ru-RU" dirty="0"/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359532" y="411510"/>
            <a:ext cx="8424936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БИЛИБИНСКОГО МУНИЦИПАЛЬНОГО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РАЙОНА На 2024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27651" name="TextBox 6"/>
          <p:cNvSpPr txBox="1">
            <a:spLocks noChangeArrowheads="1"/>
          </p:cNvSpPr>
          <p:nvPr/>
        </p:nvSpPr>
        <p:spPr bwMode="auto">
          <a:xfrm>
            <a:off x="233772" y="1419622"/>
            <a:ext cx="8676456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Ожидаемый объем неналоговых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доходов 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муниципального образования Билибинский муниципальный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район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2024 год: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51446445"/>
              </p:ext>
            </p:extLst>
          </p:nvPr>
        </p:nvGraphicFramePr>
        <p:xfrm>
          <a:off x="899592" y="2427734"/>
          <a:ext cx="7344816" cy="1904546"/>
        </p:xfrm>
        <a:graphic>
          <a:graphicData uri="http://schemas.openxmlformats.org/drawingml/2006/table">
            <a:tbl>
              <a:tblPr/>
              <a:tblGrid>
                <a:gridCol w="5282232"/>
                <a:gridCol w="2062584"/>
              </a:tblGrid>
              <a:tr h="171647">
                <a:tc>
                  <a:txBody>
                    <a:bodyPr/>
                    <a:lstStyle/>
                    <a:p>
                      <a:pPr algn="ctr" fontAlgn="b"/>
                      <a:r>
                        <a:rPr kumimoji="0" lang="ru-RU" sz="1200" b="1" i="0" u="none" strike="noStrike" kern="1200" dirty="0" smtClean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Наименование</a:t>
                      </a:r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доходов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(тыс. рублей)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2159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latin typeface="Times New Roman"/>
                        </a:rPr>
                        <a:t>ДОХОДЫ ОТ ИСПОЛЬЗОВАНИЯ ИМУЩЕСТВА, НАХОДЯЩЕГОСЯ В ГОСУДАРСТВЕННОЙ И МУНИЦИПАЛЬНОЙ СОБСТВЕННОСТИ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latin typeface="Times New Roman"/>
                      </a:endParaRPr>
                    </a:p>
                  </a:txBody>
                  <a:tcPr marL="7620" marR="7620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32 100,0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731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latin typeface="Times New Roman"/>
                        </a:rPr>
                        <a:t>ПЛАТЕЖИ ПРИ ПОЛЬЗОВАНИИ ПРИРОДНЫМИ РЕСУРСАМИ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latin typeface="Times New Roman"/>
                      </a:endParaRPr>
                    </a:p>
                  </a:txBody>
                  <a:tcPr marL="7620" marR="7620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5 270,0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731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latin typeface="Times New Roman"/>
                        </a:rPr>
                        <a:t>ДОХОДЫ ОТ ОКАЗАНИЯ ПЛАТНЫХ УСЛУГ И КОМПЕНСАЦИИ ЗАТРАТ ГОСУДАРСТВА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latin typeface="Times New Roman"/>
                      </a:endParaRPr>
                    </a:p>
                  </a:txBody>
                  <a:tcPr marL="7620" marR="7620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500,0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731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latin typeface="Times New Roman"/>
                        </a:rPr>
                        <a:t>ДОХОДЫ ОТ ПРОДАЖИ МАТЕРИАЛЬНЫХ И НЕМАТЕРИАЛЬНЫХ АКТИВОВ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latin typeface="Times New Roman"/>
                      </a:endParaRPr>
                    </a:p>
                  </a:txBody>
                  <a:tcPr marL="7620" marR="7620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2 150,0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2200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latin typeface="Times New Roman"/>
                        </a:rPr>
                        <a:t>ШТРАФЫ, САНКЦИИ, ВОЗМЕЩЕНИЕ УЩЕРБА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latin typeface="Times New Roman"/>
                      </a:endParaRPr>
                    </a:p>
                  </a:txBody>
                  <a:tcPr marL="7620" marR="7620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614,6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1647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ИТОГО НЕНАЛОГОВЫХ ДОХОДОВ: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40 634,6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75" name="Object 3"/>
          <p:cNvGraphicFramePr>
            <a:graphicFrameLocks/>
          </p:cNvGraphicFramePr>
          <p:nvPr/>
        </p:nvGraphicFramePr>
        <p:xfrm>
          <a:off x="3362325" y="846138"/>
          <a:ext cx="2546350" cy="1452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7" name="Диаграмма" r:id="rId5" imgW="2554445" imgH="1463167" progId="Excel.Chart.8">
                  <p:embed/>
                </p:oleObj>
              </mc:Choice>
              <mc:Fallback>
                <p:oleObj name="Диаграмма" r:id="rId5" imgW="2554445" imgH="1463167" progId="Excel.Chart.8">
                  <p:embed/>
                  <p:pic>
                    <p:nvPicPr>
                      <p:cNvPr id="0" name="Object 3"/>
                      <p:cNvPicPr>
                        <a:picLocks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2325" y="846138"/>
                        <a:ext cx="2546350" cy="1452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Заголовок 1"/>
          <p:cNvSpPr txBox="1">
            <a:spLocks/>
          </p:cNvSpPr>
          <p:nvPr/>
        </p:nvSpPr>
        <p:spPr>
          <a:xfrm>
            <a:off x="489268" y="544571"/>
            <a:ext cx="8477125" cy="287338"/>
          </a:xfrm>
          <a:prstGeom prst="rect">
            <a:avLst/>
          </a:prstGeom>
          <a:noFill/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700" b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spcAft>
                <a:spcPts val="0"/>
              </a:spcAft>
              <a:defRPr/>
            </a:pPr>
            <a:endParaRPr lang="ru-RU" sz="27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r>
              <a:rPr lang="ru-RU" sz="72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ОЖИДАЕМЫЕ ПОСТУПЛЕНИЯ НЕНАЛОГОВЫХ ДОХОДОВ БЮДЖЕТА РАЙОНА НА 2024 ГОД</a:t>
            </a: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endParaRPr lang="ru-RU" sz="80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  <p:sp>
        <p:nvSpPr>
          <p:cNvPr id="28" name="Заголовок 1"/>
          <p:cNvSpPr txBox="1">
            <a:spLocks/>
          </p:cNvSpPr>
          <p:nvPr/>
        </p:nvSpPr>
        <p:spPr>
          <a:xfrm>
            <a:off x="8604250" y="4894263"/>
            <a:ext cx="498475" cy="241300"/>
          </a:xfrm>
          <a:prstGeom prst="rect">
            <a:avLst/>
          </a:prstGeom>
        </p:spPr>
        <p:txBody>
          <a:bodyPr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endParaRPr lang="ru-RU" sz="1400" b="1" dirty="0">
              <a:solidFill>
                <a:prstClr val="black"/>
              </a:solidFill>
            </a:endParaRPr>
          </a:p>
        </p:txBody>
      </p:sp>
      <p:graphicFrame>
        <p:nvGraphicFramePr>
          <p:cNvPr id="2" name="Objec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11014561"/>
              </p:ext>
            </p:extLst>
          </p:nvPr>
        </p:nvGraphicFramePr>
        <p:xfrm>
          <a:off x="43833" y="915566"/>
          <a:ext cx="9102725" cy="413182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sp>
        <p:nvSpPr>
          <p:cNvPr id="9" name="Заголовок 1"/>
          <p:cNvSpPr txBox="1">
            <a:spLocks/>
          </p:cNvSpPr>
          <p:nvPr/>
        </p:nvSpPr>
        <p:spPr>
          <a:xfrm>
            <a:off x="8532813" y="4894263"/>
            <a:ext cx="611187" cy="241300"/>
          </a:xfrm>
          <a:prstGeom prst="rect">
            <a:avLst/>
          </a:prstGeom>
        </p:spPr>
        <p:txBody>
          <a:bodyPr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fontAlgn="auto">
              <a:spcAft>
                <a:spcPts val="0"/>
              </a:spcAft>
              <a:defRPr/>
            </a:pPr>
            <a:endParaRPr lang="ru-RU" sz="14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  <p:transition spd="slow" advClick="0" advTm="2000">
    <p:circl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7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21848</TotalTime>
  <Words>751</Words>
  <Application>Microsoft Office PowerPoint</Application>
  <PresentationFormat>Экран (16:9)</PresentationFormat>
  <Paragraphs>184</Paragraphs>
  <Slides>16</Slides>
  <Notes>3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8" baseType="lpstr">
      <vt:lpstr>7_Тема Office</vt:lpstr>
      <vt:lpstr>Диаграмма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КОВЕНЕВА</dc:creator>
  <cp:lastModifiedBy>М. Р. Вылко</cp:lastModifiedBy>
  <cp:revision>2376</cp:revision>
  <cp:lastPrinted>2021-12-01T21:51:07Z</cp:lastPrinted>
  <dcterms:created xsi:type="dcterms:W3CDTF">2013-10-29T07:14:12Z</dcterms:created>
  <dcterms:modified xsi:type="dcterms:W3CDTF">2025-05-15T23:15:09Z</dcterms:modified>
</cp:coreProperties>
</file>