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8"/>
  </p:notesMasterIdLst>
  <p:handoutMasterIdLst>
    <p:handoutMasterId r:id="rId19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36" r:id="rId12"/>
    <p:sldId id="527" r:id="rId13"/>
    <p:sldId id="528" r:id="rId14"/>
    <p:sldId id="538" r:id="rId15"/>
    <p:sldId id="531" r:id="rId16"/>
    <p:sldId id="532" r:id="rId17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736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2510366887529981E-2"/>
          <c:y val="9.1644558900330964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8.2982542933661141E-2"/>
                  <c:y val="-6.813665157170904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19,0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8367040928021264E-2"/>
                  <c:y val="0.1377740631537999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1,4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181916110247332E-2"/>
                  <c:y val="-0.1580603726734746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79,6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#,##0.0000</c:formatCode>
                <c:ptCount val="3"/>
                <c:pt idx="0">
                  <c:v>19.046132305305363</c:v>
                </c:pt>
                <c:pt idx="1">
                  <c:v>1.4029379228297483</c:v>
                </c:pt>
                <c:pt idx="2">
                  <c:v>79.550929771864887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551650.9</c:v>
                </c:pt>
                <c:pt idx="1">
                  <c:v>40634.6</c:v>
                </c:pt>
                <c:pt idx="2" formatCode="0.00">
                  <c:v>2304107.7999999998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566818303153497"/>
          <c:y val="0.17166692903520128"/>
          <c:w val="0.60040964611236369"/>
          <c:h val="0.604126575148238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1273389865372495"/>
                  <c:y val="5.7801126792539306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</a:t>
                    </a:r>
                    <a:r>
                      <a:rPr lang="ru-RU" sz="1400" baseline="0" dirty="0" smtClean="0"/>
                      <a:t> 89,6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7418671801838478"/>
                  <c:y val="6.8612584479990912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</a:t>
                    </a:r>
                  </a:p>
                  <a:p>
                    <a:r>
                      <a:rPr lang="ru-RU" sz="1400" baseline="0" dirty="0" smtClean="0"/>
                      <a:t>9,3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1.2837879287790337E-2"/>
                  <c:y val="0.19214265137861278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</a:t>
                    </a:r>
                  </a:p>
                  <a:p>
                    <a:r>
                      <a:rPr lang="ru-RU" sz="1400" dirty="0" smtClean="0"/>
                      <a:t>0,7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9.5409568524594923E-2"/>
                  <c:y val="4.7198410662722956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0,3 %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724594909614232"/>
                  <c:y val="-0.1967812199815592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endParaRPr lang="ru-RU" sz="1400" baseline="0" dirty="0" smtClean="0"/>
                  </a:p>
                  <a:p>
                    <a:r>
                      <a:rPr lang="ru-RU" sz="1400" dirty="0" smtClean="0"/>
                      <a:t>0,1 %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0.89551344881337069</c:v>
                </c:pt>
                <c:pt idx="1">
                  <c:v>9.3438622143098088E-2</c:v>
                </c:pt>
                <c:pt idx="2">
                  <c:v>6.9977226539465432E-3</c:v>
                </c:pt>
                <c:pt idx="3">
                  <c:v>2.5546953698435001E-3</c:v>
                </c:pt>
                <c:pt idx="4">
                  <c:v>1.4955110197409263E-3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#,##0.00</c:formatCode>
                <c:ptCount val="5"/>
                <c:pt idx="0">
                  <c:v>494010.8</c:v>
                </c:pt>
                <c:pt idx="1">
                  <c:v>51545.5</c:v>
                </c:pt>
                <c:pt idx="2">
                  <c:v>3860.3</c:v>
                </c:pt>
                <c:pt idx="3">
                  <c:v>1409.3</c:v>
                </c:pt>
                <c:pt idx="4">
                  <c:v>825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35447626946875"/>
          <c:y val="7.0431657131322975E-2"/>
          <c:w val="0.60346105149831508"/>
          <c:h val="0.609566851030822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5.8214106215446475E-2"/>
                  <c:y val="1.237154271687949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</a:t>
                    </a:r>
                  </a:p>
                  <a:p>
                    <a:r>
                      <a:rPr lang="ru-RU" baseline="0" dirty="0" smtClean="0"/>
                      <a:t>14,2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0.16413183964142605"/>
                  <c:y val="1.844223164556257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</a:t>
                    </a:r>
                  </a:p>
                  <a:p>
                    <a:r>
                      <a:rPr lang="ru-RU" b="0" baseline="0" dirty="0" smtClean="0"/>
                      <a:t>79,0 </a:t>
                    </a:r>
                    <a:r>
                      <a:rPr lang="ru-RU" b="0" dirty="0" smtClean="0"/>
                      <a:t>%</a:t>
                    </a:r>
                    <a:endParaRPr lang="ru-RU" b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148753807239041"/>
                  <c:y val="3.348886604719807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</a:t>
                    </a:r>
                  </a:p>
                  <a:p>
                    <a:r>
                      <a:rPr lang="ru-RU" baseline="0" dirty="0" smtClean="0"/>
                      <a:t>5,3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2142133262292338E-2"/>
                  <c:y val="8.298980038099423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</a:t>
                    </a:r>
                    <a:endParaRPr lang="ru-RU" baseline="0" dirty="0" smtClean="0"/>
                  </a:p>
                  <a:p>
                    <a:r>
                      <a:rPr lang="ru-RU" baseline="0" dirty="0" smtClean="0"/>
                      <a:t>1,5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0.14199721419676828</c:v>
                </c:pt>
                <c:pt idx="1">
                  <c:v>0.78996717083470736</c:v>
                </c:pt>
                <c:pt idx="2">
                  <c:v>1.5125041221028385E-2</c:v>
                </c:pt>
                <c:pt idx="3">
                  <c:v>5.2910573747495977E-2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#,##0.00</c:formatCode>
                <c:ptCount val="4"/>
                <c:pt idx="0">
                  <c:v>5770</c:v>
                </c:pt>
                <c:pt idx="1">
                  <c:v>32100</c:v>
                </c:pt>
                <c:pt idx="2">
                  <c:v>614.6</c:v>
                </c:pt>
                <c:pt idx="3">
                  <c:v>2150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975578122760522E-2"/>
                  <c:y val="-8.1618850423152686E-2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dirty="0" smtClean="0">
                        <a:latin typeface="Times New Roman" pitchFamily="18" charset="0"/>
                        <a:cs typeface="Times New Roman" pitchFamily="18" charset="0"/>
                      </a:rPr>
                      <a:t>426</a:t>
                    </a:r>
                    <a:r>
                      <a:rPr lang="ru-RU" baseline="0" dirty="0" smtClean="0">
                        <a:latin typeface="Times New Roman" pitchFamily="18" charset="0"/>
                        <a:cs typeface="Times New Roman" pitchFamily="18" charset="0"/>
                      </a:rPr>
                      <a:t> 628,1</a:t>
                    </a:r>
                    <a:endParaRPr lang="ru-RU" dirty="0" smtClean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233E-2"/>
                  <c:y val="-5.9548567882133308E-2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baseline="0" dirty="0" smtClean="0">
                        <a:latin typeface="Times New Roman" pitchFamily="18" charset="0"/>
                        <a:cs typeface="Times New Roman" pitchFamily="18" charset="0"/>
                      </a:rPr>
                      <a:t>621 105,8</a:t>
                    </a:r>
                    <a:endParaRPr lang="ru-RU" baseline="0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231253877343426E-2"/>
                  <c:y val="-8.3786679015460802E-3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1890126942848205E-2"/>
                  <c:y val="-8.9192740538560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426628.1</c:v>
                </c:pt>
                <c:pt idx="1">
                  <c:v>621105.80000000005</c:v>
                </c:pt>
                <c:pt idx="2">
                  <c:v>994023.9</c:v>
                </c:pt>
                <c:pt idx="3">
                  <c:v>224925.4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822208"/>
        <c:axId val="13832192"/>
        <c:axId val="0"/>
      </c:bar3DChart>
      <c:catAx>
        <c:axId val="13822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832192"/>
        <c:crosses val="autoZero"/>
        <c:auto val="1"/>
        <c:lblAlgn val="ctr"/>
        <c:lblOffset val="100"/>
        <c:noMultiLvlLbl val="0"/>
      </c:catAx>
      <c:valAx>
        <c:axId val="13832192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822208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321624354636486"/>
          <c:y val="5.8234758871701549E-2"/>
          <c:w val="0.71309032798224647"/>
          <c:h val="0.6901403566592392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  <c:explosion val="68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Lbls>
            <c:dLbl>
              <c:idx val="0"/>
              <c:layout>
                <c:manualLayout>
                  <c:x val="-0.15404926018572357"/>
                  <c:y val="0.137115631246731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</a:t>
                    </a:r>
                    <a:r>
                      <a:rPr lang="ru-RU" dirty="0" smtClean="0"/>
                      <a:t>вопросы</a:t>
                    </a:r>
                  </a:p>
                  <a:p>
                    <a:r>
                      <a:rPr lang="ru-RU" baseline="0" dirty="0" smtClean="0"/>
                      <a:t>7,9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0434920674591245"/>
                  <c:y val="2.88904014386736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безопасность и правоохранительная </a:t>
                    </a:r>
                    <a:r>
                      <a:rPr lang="ru-RU" dirty="0" smtClean="0"/>
                      <a:t>деятельность</a:t>
                    </a:r>
                  </a:p>
                  <a:p>
                    <a:r>
                      <a:rPr lang="ru-RU" dirty="0" smtClean="0"/>
                      <a:t>1,1 %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6428233469983414"/>
                  <c:y val="-0.1363255070823153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</a:t>
                    </a:r>
                    <a:r>
                      <a:rPr lang="ru-RU" dirty="0" smtClean="0"/>
                      <a:t>экономика</a:t>
                    </a:r>
                  </a:p>
                  <a:p>
                    <a:r>
                      <a:rPr lang="ru-RU" baseline="0" dirty="0" smtClean="0"/>
                      <a:t>10,7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9322233240150575E-2"/>
                  <c:y val="-0.1401497424286932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</a:t>
                    </a:r>
                    <a:r>
                      <a:rPr lang="ru-RU" dirty="0" smtClean="0"/>
                      <a:t>хозяйство</a:t>
                    </a:r>
                  </a:p>
                  <a:p>
                    <a:r>
                      <a:rPr lang="ru-RU" baseline="0" dirty="0" smtClean="0"/>
                      <a:t>29,4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8113008661365809"/>
                  <c:y val="6.096451319381255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Образование</a:t>
                    </a:r>
                  </a:p>
                  <a:p>
                    <a:r>
                      <a:rPr lang="ru-RU" baseline="0" dirty="0" smtClean="0"/>
                      <a:t>41,1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6905293432587802E-2"/>
                  <c:y val="-0.2807594592077264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</a:t>
                    </a:r>
                  </a:p>
                  <a:p>
                    <a:r>
                      <a:rPr lang="ru-RU" baseline="0" dirty="0" smtClean="0"/>
                      <a:t>5,6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0.11336884716287528"/>
                  <c:y val="-0.1861225308619862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Социальная </a:t>
                    </a:r>
                    <a:r>
                      <a:rPr lang="ru-RU" dirty="0" smtClean="0"/>
                      <a:t>политика</a:t>
                    </a:r>
                    <a:r>
                      <a:rPr lang="ru-RU" baseline="0" dirty="0" smtClean="0"/>
                      <a:t> 2,7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272331825698497"/>
                  <c:y val="-8.835003904766675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Физическая культура и </a:t>
                    </a:r>
                    <a:r>
                      <a:rPr lang="ru-RU" dirty="0" smtClean="0"/>
                      <a:t>спорт</a:t>
                    </a:r>
                  </a:p>
                  <a:p>
                    <a:r>
                      <a:rPr lang="ru-RU" dirty="0" smtClean="0"/>
                      <a:t>1,3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3.2385358618866336E-2"/>
                  <c:y val="7.8579094810600908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</a:t>
                    </a:r>
                  </a:p>
                  <a:p>
                    <a:r>
                      <a:rPr lang="ru-RU" dirty="0" smtClean="0"/>
                      <a:t>0,2 %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dLbl>
              <c:idx val="12"/>
              <c:delete val="1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2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0.0000%</c:formatCode>
                <c:ptCount val="13"/>
                <c:pt idx="0">
                  <c:v>7.9112591145951081E-2</c:v>
                </c:pt>
                <c:pt idx="1">
                  <c:v>1.0708566752191503E-2</c:v>
                </c:pt>
                <c:pt idx="2">
                  <c:v>0.10702135004090362</c:v>
                </c:pt>
                <c:pt idx="3">
                  <c:v>0.29375471709139761</c:v>
                </c:pt>
                <c:pt idx="5">
                  <c:v>0.41079415144494441</c:v>
                </c:pt>
                <c:pt idx="6">
                  <c:v>5.6553642787044257E-2</c:v>
                </c:pt>
                <c:pt idx="7">
                  <c:v>0</c:v>
                </c:pt>
                <c:pt idx="8">
                  <c:v>2.6645948819805237E-2</c:v>
                </c:pt>
                <c:pt idx="9">
                  <c:v>1.3253547443724568E-2</c:v>
                </c:pt>
                <c:pt idx="10">
                  <c:v>2.152252275753266E-3</c:v>
                </c:pt>
                <c:pt idx="11">
                  <c:v>3.2321982843295613E-6</c:v>
                </c:pt>
                <c:pt idx="12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oleObject" Target="../embeddings/_____Microsoft_Excel_97-20033.xls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818347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БЮДЖЕТ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Изменения от 03.06.2024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11560" y="339502"/>
            <a:ext cx="792088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Федерации на 2024 год составляет 2 266 683,2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0753156"/>
              </p:ext>
            </p:extLst>
          </p:nvPr>
        </p:nvGraphicFramePr>
        <p:xfrm>
          <a:off x="827584" y="2571750"/>
          <a:ext cx="7542213" cy="240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На 2024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1275606"/>
            <a:ext cx="87129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бъем муниципального долга</a:t>
            </a: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2024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744" y="2283718"/>
            <a:ext cx="87129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муниципального долга на 1 июня 2024 года составляет 37 000,0 тыс. рублей.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В марте 2022 года получен бюджетный кредит из других бюджетов бюджетной системы Российской Федерации в валюте Российской Федерации в размере 50 000,0 тыс. рублей.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           Приоритетами 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на 2024 год остаются:</a:t>
            </a:r>
            <a:endParaRPr lang="ru-RU" sz="15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своевременности и полноты выплаты заработной платы работникам бюджетной сферы;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недопущение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Запланированный бюджет муниципального образования Билибинский муниципальный район на 2024 год по расходным статьям составит 3 062 930,9 тыс. рублей. Информация о планируемых 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07503" y="1203598"/>
            <a:ext cx="892899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классификации расходов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675280"/>
              </p:ext>
            </p:extLst>
          </p:nvPr>
        </p:nvGraphicFramePr>
        <p:xfrm>
          <a:off x="1115616" y="1923678"/>
          <a:ext cx="6912768" cy="2587888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242 316,4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32 799,6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327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799,0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899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750,4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1 258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234,1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173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219,9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81 614,7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40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594,7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6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592,2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(муниципального) долга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3 062 930,9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5412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87574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1686372"/>
              </p:ext>
            </p:extLst>
          </p:nvPr>
        </p:nvGraphicFramePr>
        <p:xfrm>
          <a:off x="514002" y="1419622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279271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48321" y="482188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образования 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3" y="1563638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год 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93,6 %.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год, предусмотренные в рамках муниципальных программ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532487"/>
              </p:ext>
            </p:extLst>
          </p:nvPr>
        </p:nvGraphicFramePr>
        <p:xfrm>
          <a:off x="461961" y="1392959"/>
          <a:ext cx="8352928" cy="3396309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2 865</a:t>
                      </a:r>
                      <a:r>
                        <a:rPr lang="ru-RU" sz="11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433,9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364 078,0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1 478 375,4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126 783,8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525 243,9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117 332,1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64 054,9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14 532,4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21 969,0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153 064,4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447034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2024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2 896 393,3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3 062 930,9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-166 537,6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203598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41805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4166390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592 285,5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2 304 107,8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2 896 393,3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33631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9485618"/>
              </p:ext>
            </p:extLst>
          </p:nvPr>
        </p:nvGraphicFramePr>
        <p:xfrm>
          <a:off x="872331" y="1925638"/>
          <a:ext cx="7588102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4806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347614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448140"/>
              </p:ext>
            </p:extLst>
          </p:nvPr>
        </p:nvGraphicFramePr>
        <p:xfrm>
          <a:off x="1048069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494 010,8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3 860,3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51 545,5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409,3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551 650,9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1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2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335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8977720"/>
              </p:ext>
            </p:extLst>
          </p:nvPr>
        </p:nvGraphicFramePr>
        <p:xfrm>
          <a:off x="899592" y="843558"/>
          <a:ext cx="7272808" cy="3735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91630"/>
            <a:ext cx="892899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(89,6 %).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9,3 %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составит 40 634,6 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11510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19622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446445"/>
              </p:ext>
            </p:extLst>
          </p:nvPr>
        </p:nvGraphicFramePr>
        <p:xfrm>
          <a:off x="899592" y="2427734"/>
          <a:ext cx="7344816" cy="1904546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32 100,0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5 270,0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2 150,0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614,6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40 634,6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1" name="Диаграмма" r:id="rId5" imgW="2554445" imgH="1463167" progId="Excel.Chart.8">
                  <p:embed/>
                </p:oleObj>
              </mc:Choice>
              <mc:Fallback>
                <p:oleObj name="Диаграмма" r:id="rId5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9268" y="54457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РАЙОНА НА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1014561"/>
              </p:ext>
            </p:extLst>
          </p:nvPr>
        </p:nvGraphicFramePr>
        <p:xfrm>
          <a:off x="43833" y="915566"/>
          <a:ext cx="9102725" cy="4131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21865</TotalTime>
  <Words>751</Words>
  <Application>Microsoft Office PowerPoint</Application>
  <PresentationFormat>Экран (16:9)</PresentationFormat>
  <Paragraphs>184</Paragraphs>
  <Slides>16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2387</cp:revision>
  <cp:lastPrinted>2021-12-01T21:51:07Z</cp:lastPrinted>
  <dcterms:created xsi:type="dcterms:W3CDTF">2013-10-29T07:14:12Z</dcterms:created>
  <dcterms:modified xsi:type="dcterms:W3CDTF">2025-05-15T23:14:13Z</dcterms:modified>
</cp:coreProperties>
</file>