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18,1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80,6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18.087908106428795</c:v>
                </c:pt>
                <c:pt idx="1">
                  <c:v>1.3323551375362417</c:v>
                </c:pt>
                <c:pt idx="2">
                  <c:v>80.579736756034961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551650.9</c:v>
                </c:pt>
                <c:pt idx="1">
                  <c:v>40634.6</c:v>
                </c:pt>
                <c:pt idx="2" formatCode="0.00">
                  <c:v>2457547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9,3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0,7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0,3 %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0.89551344881337069</c:v>
                </c:pt>
                <c:pt idx="1">
                  <c:v>9.3438622143098088E-2</c:v>
                </c:pt>
                <c:pt idx="2">
                  <c:v>6.9977226539465432E-3</c:v>
                </c:pt>
                <c:pt idx="3">
                  <c:v>2.5546953698435001E-3</c:v>
                </c:pt>
                <c:pt idx="4">
                  <c:v>1.4955110197409263E-3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494010.8</c:v>
                </c:pt>
                <c:pt idx="1">
                  <c:v>51545.5</c:v>
                </c:pt>
                <c:pt idx="2">
                  <c:v>3860.3</c:v>
                </c:pt>
                <c:pt idx="3">
                  <c:v>1409.3</c:v>
                </c:pt>
                <c:pt idx="4">
                  <c:v>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8214106215446475E-2"/>
                  <c:y val="1.23715427168794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14,2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6413183964142605"/>
                  <c:y val="1.8442231645562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79,0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148753807239041"/>
                  <c:y val="3.348886604719807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5,3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2142133262292338E-2"/>
                  <c:y val="8.298980038099423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0.14199721419676828</c:v>
                </c:pt>
                <c:pt idx="1">
                  <c:v>0.78996717083470736</c:v>
                </c:pt>
                <c:pt idx="2">
                  <c:v>1.5125041221028385E-2</c:v>
                </c:pt>
                <c:pt idx="3">
                  <c:v>5.2910573747495977E-2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5770</c:v>
                </c:pt>
                <c:pt idx="1">
                  <c:v>32100</c:v>
                </c:pt>
                <c:pt idx="2">
                  <c:v>614.6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446 989,3</a:t>
                    </a:r>
                    <a:endParaRPr lang="ru-RU" dirty="0" smtClean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233E-2"/>
                  <c:y val="-5.9548567882133308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751 105,8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446989.3</c:v>
                </c:pt>
                <c:pt idx="1">
                  <c:v>751105.8</c:v>
                </c:pt>
                <c:pt idx="2">
                  <c:v>994023.9</c:v>
                </c:pt>
                <c:pt idx="3">
                  <c:v>227503.4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286400"/>
        <c:axId val="35721216"/>
        <c:axId val="0"/>
      </c:bar3DChart>
      <c:catAx>
        <c:axId val="3328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5721216"/>
        <c:crosses val="autoZero"/>
        <c:auto val="1"/>
        <c:lblAlgn val="ctr"/>
        <c:lblOffset val="100"/>
        <c:noMultiLvlLbl val="0"/>
      </c:catAx>
      <c:valAx>
        <c:axId val="35721216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286400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4117991966631605"/>
                  <c:y val="0.1771520279710259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8,0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9968149284516643"/>
                  <c:y val="-9.121878873421077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1,1 %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3472014666177598"/>
                  <c:y val="-0.2382363351077930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13,5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322233240150575E-2"/>
                  <c:y val="-0.1401497424286932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27,9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4378837540768991"/>
                  <c:y val="-3.366696997270245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39,9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0468481660049785"/>
                  <c:y val="-0.35719258022683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5,5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959246569720332"/>
                  <c:y val="-0.240717617304206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567727793626771"/>
                  <c:y val="-0.1429451254898870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5.3189396228144135E-2"/>
                  <c:y val="0.1368138536823024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layout>
                <c:manualLayout>
                  <c:x val="0.1224048552065347"/>
                  <c:y val="1.631117766330164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</a:t>
                    </a:r>
                  </a:p>
                  <a:p>
                    <a:r>
                      <a:rPr lang="ru-RU" dirty="0" smtClean="0"/>
                      <a:t>0,1 %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Лист1!$A$2:$A$15</c:f>
              <c:strCache>
                <c:ptCount val="14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3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Лист1!$B$2:$B$15</c:f>
              <c:numCache>
                <c:formatCode>0.0000%</c:formatCode>
                <c:ptCount val="14"/>
                <c:pt idx="0">
                  <c:v>8.0178615016972071E-2</c:v>
                </c:pt>
                <c:pt idx="1">
                  <c:v>1.0938759814985219E-2</c:v>
                </c:pt>
                <c:pt idx="2">
                  <c:v>0.13502031373814846</c:v>
                </c:pt>
                <c:pt idx="3">
                  <c:v>0.27860509585013238</c:v>
                </c:pt>
                <c:pt idx="5">
                  <c:v>0.39891836452527646</c:v>
                </c:pt>
                <c:pt idx="6">
                  <c:v>5.5167749507433847E-2</c:v>
                </c:pt>
                <c:pt idx="7">
                  <c:v>0</c:v>
                </c:pt>
                <c:pt idx="8">
                  <c:v>2.5982302223242278E-2</c:v>
                </c:pt>
                <c:pt idx="9">
                  <c:v>1.2621277632197858E-2</c:v>
                </c:pt>
                <c:pt idx="10">
                  <c:v>2.0495775657160841E-3</c:v>
                </c:pt>
                <c:pt idx="11">
                  <c:v>3.0780039896528074E-6</c:v>
                </c:pt>
                <c:pt idx="13">
                  <c:v>5.1486612190556052E-4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_____Microsoft_Excel_97-20033.xls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19.08.2024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2024 год составляет 2 419 622,4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5669346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2024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2024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августа 2024 года составляет 37 000,0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2024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2024 год по расходным статьям составит 3 216 370,1 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903389"/>
              </p:ext>
            </p:extLst>
          </p:nvPr>
        </p:nvGraphicFramePr>
        <p:xfrm>
          <a:off x="1115616" y="1923678"/>
          <a:ext cx="6912768" cy="29604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257 884,1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35 183,1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434 275,3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896 097,1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1 283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069,1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177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439,9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83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568,7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40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594,7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6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592,2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1 656,0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3 216 370,1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8125723"/>
              </p:ext>
            </p:extLst>
          </p:nvPr>
        </p:nvGraphicFramePr>
        <p:xfrm>
          <a:off x="323528" y="1385476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93,4 %.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961215"/>
              </p:ext>
            </p:extLst>
          </p:nvPr>
        </p:nvGraphicFramePr>
        <p:xfrm>
          <a:off x="461961" y="1392959"/>
          <a:ext cx="8352928" cy="3396309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3 005 027,3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366 032,0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1 507 430,4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99 606,8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524 590,6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247 985,4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69 316,3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14 532,4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22 469,0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153 064,4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146329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3 049 832,5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3 216 370,1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-166 537,6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793644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592 285,5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2 457 547,0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3 049 832,5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2324951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448140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494 010,8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3 860,3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51 545,5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409,3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551 650,9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8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977720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(89,6 %).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9,3 %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40 634,6 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446445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32 100,0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5 270,0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614,6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40 634,6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9" name="Диаграмма" r:id="rId5" imgW="2554445" imgH="1463167" progId="Excel.Chart.8">
                  <p:embed/>
                </p:oleObj>
              </mc:Choice>
              <mc:Fallback>
                <p:oleObj name="Диаграмма" r:id="rId5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1014561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21890</TotalTime>
  <Words>773</Words>
  <Application>Microsoft Office PowerPoint</Application>
  <PresentationFormat>Экран (16:9)</PresentationFormat>
  <Paragraphs>188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2402</cp:revision>
  <cp:lastPrinted>2021-12-01T21:51:07Z</cp:lastPrinted>
  <dcterms:created xsi:type="dcterms:W3CDTF">2013-10-29T07:14:12Z</dcterms:created>
  <dcterms:modified xsi:type="dcterms:W3CDTF">2025-05-15T23:13:36Z</dcterms:modified>
</cp:coreProperties>
</file>