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3"/>
  </p:notesMasterIdLst>
  <p:handoutMasterIdLst>
    <p:handoutMasterId r:id="rId14"/>
  </p:handoutMasterIdLst>
  <p:sldIdLst>
    <p:sldId id="518" r:id="rId2"/>
    <p:sldId id="519" r:id="rId3"/>
    <p:sldId id="521" r:id="rId4"/>
    <p:sldId id="522" r:id="rId5"/>
    <p:sldId id="523" r:id="rId6"/>
    <p:sldId id="409" r:id="rId7"/>
    <p:sldId id="536" r:id="rId8"/>
    <p:sldId id="539" r:id="rId9"/>
    <p:sldId id="527" r:id="rId10"/>
    <p:sldId id="528" r:id="rId11"/>
    <p:sldId id="535" r:id="rId12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075" autoAdjust="0"/>
    <p:restoredTop sz="95137" autoAdjust="0"/>
  </p:normalViewPr>
  <p:slideViewPr>
    <p:cSldViewPr>
      <p:cViewPr>
        <p:scale>
          <a:sx n="100" d="100"/>
          <a:sy n="100" d="100"/>
        </p:scale>
        <p:origin x="-2580" y="-1002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3.xlsx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29785718668"/>
          <c:y val="0.14583448203153263"/>
          <c:w val="0.72961716304891056"/>
          <c:h val="0.7100624144535417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Lbls>
            <c:dLbl>
              <c:idx val="0"/>
              <c:layout>
                <c:manualLayout>
                  <c:x val="-0.11368719742225589"/>
                  <c:y val="-8.4645171923008647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Налоговые </a:t>
                    </a:r>
                    <a:r>
                      <a:rPr lang="ru-RU" sz="1400" dirty="0"/>
                      <a:t>поступления
</a:t>
                    </a:r>
                    <a:r>
                      <a:rPr lang="ru-RU" sz="1400" b="1" dirty="0" smtClean="0"/>
                      <a:t>92,6</a:t>
                    </a:r>
                    <a:r>
                      <a:rPr lang="ru-RU" sz="1400" b="1" baseline="0" dirty="0" smtClean="0"/>
                      <a:t> </a:t>
                    </a:r>
                    <a:r>
                      <a:rPr lang="ru-RU" sz="14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5.4099164006293533E-2"/>
                  <c:y val="3.8475078146822113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 Неналоговые </a:t>
                    </a:r>
                    <a:r>
                      <a:rPr lang="ru-RU" sz="1400" dirty="0"/>
                      <a:t>поступления
</a:t>
                    </a:r>
                    <a:r>
                      <a:rPr lang="ru-RU" sz="1400" b="1" dirty="0" smtClean="0"/>
                      <a:t>7,4 </a:t>
                    </a:r>
                    <a:r>
                      <a:rPr lang="ru-RU" sz="14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6.3301744020884024E-2"/>
                  <c:y val="4.4663203707664537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Безвозмездные поступления
</a:t>
                    </a:r>
                    <a:r>
                      <a:rPr lang="ru-RU" sz="1400" b="1" dirty="0" smtClean="0"/>
                      <a:t>13,3</a:t>
                    </a:r>
                    <a:r>
                      <a:rPr lang="ru-RU" sz="1400" b="1" baseline="0" dirty="0" smtClean="0"/>
                      <a:t> </a:t>
                    </a:r>
                    <a:r>
                      <a:rPr lang="ru-RU" sz="14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Налоговые поступления</c:v>
                </c:pt>
                <c:pt idx="1">
                  <c:v>Неналоговые поступления</c:v>
                </c:pt>
              </c:strCache>
            </c:strRef>
          </c:cat>
          <c:val>
            <c:numRef>
              <c:f>Лист1!$B$2:$B$3</c:f>
              <c:numCache>
                <c:formatCode>#,##0.000</c:formatCode>
                <c:ptCount val="2"/>
                <c:pt idx="0">
                  <c:v>92.55628846224711</c:v>
                </c:pt>
                <c:pt idx="1">
                  <c:v>7.4437115377528844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cat>
            <c:strRef>
              <c:f>Лист1!$A$2:$A$3</c:f>
              <c:strCache>
                <c:ptCount val="2"/>
                <c:pt idx="0">
                  <c:v>Налоговые поступления</c:v>
                </c:pt>
                <c:pt idx="1">
                  <c:v>Неналоговые поступления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175819</c:v>
                </c:pt>
                <c:pt idx="1">
                  <c:v>14140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067823441944246"/>
          <c:y val="0.15400040848031768"/>
          <c:w val="0.68692967677573002"/>
          <c:h val="0.6913320143714692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Lbls>
            <c:dLbl>
              <c:idx val="0"/>
              <c:layout>
                <c:manualLayout>
                  <c:x val="9.5960122313020813E-2"/>
                  <c:y val="5.1333469493439234E-2"/>
                </c:manualLayout>
              </c:layout>
              <c:tx>
                <c:rich>
                  <a:bodyPr/>
                  <a:lstStyle/>
                  <a:p>
                    <a:r>
                      <a:rPr lang="ru-RU" sz="1300" dirty="0"/>
                      <a:t>Налог на доходы </a:t>
                    </a:r>
                    <a:r>
                      <a:rPr lang="ru-RU" sz="1300" dirty="0" smtClean="0"/>
                      <a:t>физических</a:t>
                    </a:r>
                    <a:r>
                      <a:rPr lang="ru-RU" sz="1300" baseline="0" dirty="0" smtClean="0"/>
                      <a:t> </a:t>
                    </a:r>
                    <a:r>
                      <a:rPr lang="ru-RU" sz="1300" dirty="0" smtClean="0"/>
                      <a:t>лиц</a:t>
                    </a:r>
                    <a:endParaRPr lang="ru-RU" sz="1300" baseline="0" dirty="0" smtClean="0"/>
                  </a:p>
                  <a:p>
                    <a:r>
                      <a:rPr lang="ru-RU" sz="1300" dirty="0" smtClean="0"/>
                      <a:t>(</a:t>
                    </a:r>
                    <a:r>
                      <a:rPr lang="ru-RU" sz="1300" dirty="0" smtClean="0"/>
                      <a:t>170</a:t>
                    </a:r>
                    <a:r>
                      <a:rPr lang="ru-RU" sz="1300" baseline="0" dirty="0" smtClean="0"/>
                      <a:t> 181,0</a:t>
                    </a:r>
                    <a:r>
                      <a:rPr lang="ru-RU" sz="1300" dirty="0" smtClean="0"/>
                      <a:t> </a:t>
                    </a:r>
                    <a:r>
                      <a:rPr lang="ru-RU" sz="1300" dirty="0" smtClean="0"/>
                      <a:t>тыс. руб.):</a:t>
                    </a:r>
                  </a:p>
                  <a:p>
                    <a:r>
                      <a:rPr lang="ru-RU" sz="1300" b="1" dirty="0" smtClean="0"/>
                      <a:t>96,8</a:t>
                    </a:r>
                    <a:r>
                      <a:rPr lang="ru-RU" sz="1300" b="1" baseline="0" dirty="0" smtClean="0"/>
                      <a:t> </a:t>
                    </a:r>
                    <a:r>
                      <a:rPr lang="ru-RU" sz="1300" b="1" dirty="0" smtClean="0"/>
                      <a:t>%</a:t>
                    </a:r>
                    <a:endParaRPr lang="ru-RU" sz="1300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0.13810681461191604"/>
                  <c:y val="7.7151185032786604E-2"/>
                </c:manualLayout>
              </c:layout>
              <c:tx>
                <c:rich>
                  <a:bodyPr/>
                  <a:lstStyle/>
                  <a:p>
                    <a:r>
                      <a:rPr lang="ru-RU" sz="1300" dirty="0"/>
                      <a:t>Налоги на </a:t>
                    </a:r>
                    <a:r>
                      <a:rPr lang="ru-RU" sz="1300" dirty="0" smtClean="0"/>
                      <a:t>совокупный</a:t>
                    </a:r>
                    <a:r>
                      <a:rPr lang="ru-RU" sz="1300" baseline="0" dirty="0" smtClean="0"/>
                      <a:t> доход</a:t>
                    </a:r>
                    <a:r>
                      <a:rPr lang="ru-RU" sz="1300" dirty="0" smtClean="0"/>
                      <a:t> </a:t>
                    </a:r>
                  </a:p>
                  <a:p>
                    <a:r>
                      <a:rPr lang="ru-RU" sz="1300" dirty="0" smtClean="0"/>
                      <a:t>(244,0</a:t>
                    </a:r>
                    <a:r>
                      <a:rPr lang="ru-RU" sz="1300" baseline="0" dirty="0" smtClean="0"/>
                      <a:t> </a:t>
                    </a:r>
                    <a:r>
                      <a:rPr lang="ru-RU" sz="1300" dirty="0" smtClean="0"/>
                      <a:t>тыс</a:t>
                    </a:r>
                    <a:r>
                      <a:rPr lang="ru-RU" sz="1300" dirty="0" smtClean="0"/>
                      <a:t>. руб):</a:t>
                    </a:r>
                  </a:p>
                  <a:p>
                    <a:r>
                      <a:rPr lang="ru-RU" sz="1300" b="1" baseline="0" dirty="0" smtClean="0"/>
                      <a:t>0,1 </a:t>
                    </a:r>
                    <a:r>
                      <a:rPr lang="ru-RU" sz="1300" b="1" dirty="0" smtClean="0"/>
                      <a:t>%                    </a:t>
                    </a:r>
                    <a:endParaRPr lang="ru-RU" sz="1300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-8.7547449068746536E-2"/>
                  <c:y val="-4.746723836997211E-2"/>
                </c:manualLayout>
              </c:layout>
              <c:tx>
                <c:rich>
                  <a:bodyPr/>
                  <a:lstStyle/>
                  <a:p>
                    <a:r>
                      <a:rPr lang="ru-RU" sz="1300" dirty="0"/>
                      <a:t>Налоги на </a:t>
                    </a:r>
                    <a:r>
                      <a:rPr lang="ru-RU" sz="1300" dirty="0" smtClean="0"/>
                      <a:t>имущество</a:t>
                    </a:r>
                  </a:p>
                  <a:p>
                    <a:r>
                      <a:rPr lang="ru-RU" sz="1300" dirty="0" smtClean="0"/>
                      <a:t>(5 </a:t>
                    </a:r>
                    <a:r>
                      <a:rPr lang="ru-RU" sz="1300" dirty="0" smtClean="0"/>
                      <a:t>394,0 </a:t>
                    </a:r>
                    <a:r>
                      <a:rPr lang="ru-RU" sz="1300" dirty="0"/>
                      <a:t>тыс</a:t>
                    </a:r>
                    <a:r>
                      <a:rPr lang="ru-RU" sz="1300" dirty="0" smtClean="0"/>
                      <a:t>. руб):</a:t>
                    </a:r>
                  </a:p>
                  <a:p>
                    <a:r>
                      <a:rPr lang="ru-RU" sz="1300" b="1" dirty="0" smtClean="0"/>
                      <a:t>3,1 </a:t>
                    </a:r>
                    <a:r>
                      <a:rPr lang="ru-RU" sz="1300" b="1" dirty="0" smtClean="0"/>
                      <a:t>%</a:t>
                    </a:r>
                    <a:endParaRPr lang="ru-RU" sz="1300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2.7827045495192992E-2"/>
                  <c:y val="1.7927837423743272E-2"/>
                </c:manualLayout>
              </c:layout>
              <c:tx>
                <c:rich>
                  <a:bodyPr/>
                  <a:lstStyle/>
                  <a:p>
                    <a:r>
                      <a:rPr lang="ru-RU" sz="1300" baseline="0" dirty="0" smtClean="0">
                        <a:latin typeface="Times New Roman" pitchFamily="18" charset="0"/>
                      </a:rPr>
                      <a:t>Земельный налог(16,8 </a:t>
                    </a:r>
                    <a:r>
                      <a:rPr lang="ru-RU" sz="1300" baseline="0" dirty="0" err="1">
                        <a:latin typeface="Times New Roman" pitchFamily="18" charset="0"/>
                      </a:rPr>
                      <a:t>тыс.руб</a:t>
                    </a:r>
                    <a:r>
                      <a:rPr lang="ru-RU" sz="1300" baseline="0" dirty="0" smtClean="0">
                        <a:latin typeface="Times New Roman" pitchFamily="18" charset="0"/>
                      </a:rPr>
                      <a:t>):6,3%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sz="1300" dirty="0"/>
                      <a:t>Земельный налог </a:t>
                    </a:r>
                    <a:r>
                      <a:rPr lang="ru-RU" sz="1300" dirty="0" smtClean="0"/>
                      <a:t>(118,0 </a:t>
                    </a:r>
                    <a:r>
                      <a:rPr lang="ru-RU" sz="1300" dirty="0" err="1"/>
                      <a:t>тыс.руб</a:t>
                    </a:r>
                    <a:r>
                      <a:rPr lang="ru-RU" sz="1300" dirty="0"/>
                      <a:t>):0,1%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3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 (170 181,0 тыс.руб)</c:v>
                </c:pt>
                <c:pt idx="1">
                  <c:v>Налоги на совокупный доход (244,0 тыс. руб.)</c:v>
                </c:pt>
                <c:pt idx="2">
                  <c:v>Налоги на имущество (5 394,0 тыс.руб)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0.96793293102565703</c:v>
                </c:pt>
                <c:pt idx="1">
                  <c:v>1.3877908530932378E-3</c:v>
                </c:pt>
                <c:pt idx="2">
                  <c:v>3.0679278121249695E-2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 (170 181,0 тыс.руб)</c:v>
                </c:pt>
                <c:pt idx="1">
                  <c:v>Налоги на совокупный доход (244,0 тыс. руб.)</c:v>
                </c:pt>
                <c:pt idx="2">
                  <c:v>Налоги на имущество (5 394,0 тыс.руб)</c:v>
                </c:pt>
              </c:strCache>
            </c:strRef>
          </c:cat>
          <c:val>
            <c:numRef>
              <c:f>Лист1!$C$2:$C$4</c:f>
              <c:numCache>
                <c:formatCode>#,##0.0</c:formatCode>
                <c:ptCount val="3"/>
                <c:pt idx="0">
                  <c:v>170181</c:v>
                </c:pt>
                <c:pt idx="1">
                  <c:v>244</c:v>
                </c:pt>
                <c:pt idx="2">
                  <c:v>5394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217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0946769420235745"/>
          <c:y val="0.32187500000000002"/>
          <c:w val="0.5857056978774644"/>
          <c:h val="0.5625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3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0416666666666666"/>
          <c:y val="0.26874999999999999"/>
          <c:w val="0.57916666666666672"/>
          <c:h val="0.562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3.621517898977409E-2"/>
                  <c:y val="-9.8977608267716538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Доходы, получаемые в виде арендной платы за земельные </a:t>
                    </a:r>
                    <a:r>
                      <a:rPr lang="ru-RU" sz="1200" dirty="0" smtClean="0"/>
                      <a:t>участки</a:t>
                    </a:r>
                    <a:r>
                      <a:rPr lang="ru-RU" sz="1200" dirty="0"/>
                      <a:t>
</a:t>
                    </a:r>
                    <a:r>
                      <a:rPr lang="ru-RU" sz="1200" b="1" dirty="0" smtClean="0"/>
                      <a:t>39,6</a:t>
                    </a:r>
                    <a:r>
                      <a:rPr lang="en-US" sz="1200" b="1" dirty="0" smtClean="0"/>
                      <a:t>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2.970865556001024E-2"/>
                  <c:y val="-9.5978592519685033E-2"/>
                </c:manualLayout>
              </c:layout>
              <c:tx>
                <c:rich>
                  <a:bodyPr/>
                  <a:lstStyle/>
                  <a:p>
                    <a:r>
                      <a:rPr lang="ru-RU" sz="1200" b="0" dirty="0" smtClean="0"/>
                      <a:t>Прочие поступления от использования имущества, находящегося в собственности городских поселений</a:t>
                    </a:r>
                    <a:r>
                      <a:rPr lang="ru-RU" sz="1200" b="0" dirty="0"/>
                      <a:t>
</a:t>
                    </a:r>
                    <a:r>
                      <a:rPr lang="ru-RU" sz="1200" b="1" dirty="0" smtClean="0"/>
                      <a:t>49,5</a:t>
                    </a:r>
                    <a:r>
                      <a:rPr lang="ru-RU" sz="1200" b="1" baseline="0" dirty="0" smtClean="0"/>
                      <a:t>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1.2776961980069848E-2"/>
                  <c:y val="6.8921998031496068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Доходы от продажи земельных </a:t>
                    </a:r>
                    <a:r>
                      <a:rPr lang="ru-RU" sz="1200" dirty="0" smtClean="0"/>
                      <a:t>участков</a:t>
                    </a:r>
                    <a:r>
                      <a:rPr lang="ru-RU" sz="1200" dirty="0"/>
                      <a:t>
</a:t>
                    </a:r>
                    <a:r>
                      <a:rPr lang="ru-RU" sz="1200" b="1" dirty="0" smtClean="0"/>
                      <a:t>10,6</a:t>
                    </a:r>
                    <a:r>
                      <a:rPr lang="ru-RU" sz="1200" b="1" baseline="0" dirty="0" smtClean="0"/>
                      <a:t>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6.0323249107587081E-2"/>
                  <c:y val="-5.3287893700787403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Доходы от денежных взысканий (штрафов)
</a:t>
                    </a:r>
                    <a:r>
                      <a:rPr lang="ru-RU" b="1" dirty="0" smtClean="0"/>
                      <a:t>0,3</a:t>
                    </a:r>
                    <a:r>
                      <a:rPr lang="ru-RU" b="1" baseline="0" dirty="0" smtClean="0"/>
                      <a:t> </a:t>
                    </a:r>
                    <a:r>
                      <a:rPr lang="ru-RU" b="1" baseline="0" dirty="0" smtClean="0"/>
                      <a:t>%</a:t>
                    </a:r>
                    <a:endParaRPr lang="ru-RU" b="1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Доходы, получаемые в виде арендной платы за земельные участки, государственная собственность на которые не разграничена и которые расположены в границах городских поселений</c:v>
                </c:pt>
                <c:pt idx="1">
                  <c:v>Прочие поступления от использования имущества, находящегося в собственности городских поселений</c:v>
                </c:pt>
                <c:pt idx="2">
                  <c:v>Доходы от продажи земельных участков, государственная собственность на которые не разграничена и которые расположены в границах городских поселений</c:v>
                </c:pt>
                <c:pt idx="3">
                  <c:v>Доходы от денежных взысканий (штрафов)</c:v>
                </c:pt>
              </c:strCache>
            </c:strRef>
          </c:cat>
          <c:val>
            <c:numRef>
              <c:f>Лист1!$B$2:$B$5</c:f>
              <c:numCache>
                <c:formatCode>#,##0.00</c:formatCode>
                <c:ptCount val="4"/>
                <c:pt idx="0">
                  <c:v>5600</c:v>
                </c:pt>
                <c:pt idx="1">
                  <c:v>7000</c:v>
                </c:pt>
                <c:pt idx="2">
                  <c:v>1500</c:v>
                </c:pt>
                <c:pt idx="3" formatCode="General">
                  <c:v>40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0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253700260680878"/>
          <c:y val="0.17470427661510465"/>
          <c:w val="0.62629290162002749"/>
          <c:h val="0.6100675632106495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6.6489440553049367E-2"/>
                  <c:y val="-0.135899636749228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Общегосударственные </a:t>
                    </a:r>
                    <a:r>
                      <a:rPr lang="ru-RU" sz="1200" dirty="0" smtClean="0"/>
                      <a:t>вопросы;</a:t>
                    </a:r>
                  </a:p>
                  <a:p>
                    <a:r>
                      <a:rPr lang="ru-RU" sz="1200" b="1" baseline="0" dirty="0" smtClean="0"/>
                      <a:t>3,8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5682022983760019E-2"/>
                  <c:y val="0.11646951774340303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Национальная безопасность и правоохранительная </a:t>
                    </a:r>
                    <a:r>
                      <a:rPr lang="ru-RU" sz="1200" dirty="0" smtClean="0"/>
                      <a:t>деятельность;</a:t>
                    </a:r>
                    <a:endParaRPr lang="ru-RU" sz="1200" baseline="0" dirty="0" smtClean="0"/>
                  </a:p>
                  <a:p>
                    <a:r>
                      <a:rPr lang="ru-RU" sz="1200" b="1" dirty="0" smtClean="0"/>
                      <a:t>0,7</a:t>
                    </a:r>
                    <a:r>
                      <a:rPr lang="ru-RU" sz="1200" b="1" baseline="0" dirty="0" smtClean="0"/>
                      <a:t>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5387039240894957E-2"/>
                  <c:y val="7.6331382144110962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Национальная </a:t>
                    </a:r>
                    <a:r>
                      <a:rPr lang="ru-RU" sz="1200" dirty="0" smtClean="0"/>
                      <a:t>экономика;</a:t>
                    </a:r>
                  </a:p>
                  <a:p>
                    <a:r>
                      <a:rPr lang="ru-RU" sz="1200" b="1" dirty="0" smtClean="0"/>
                      <a:t>13,6</a:t>
                    </a:r>
                    <a:r>
                      <a:rPr lang="ru-RU" sz="1200" b="1" baseline="0" dirty="0" smtClean="0"/>
                      <a:t>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7.7588777257733235E-2"/>
                  <c:y val="-1.0919017288444041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 smtClean="0"/>
                      <a:t>Физическая </a:t>
                    </a:r>
                    <a:r>
                      <a:rPr lang="ru-RU" sz="1200" dirty="0"/>
                      <a:t>культура и </a:t>
                    </a:r>
                    <a:r>
                      <a:rPr lang="ru-RU" sz="1200" dirty="0" smtClean="0"/>
                      <a:t>спорт;</a:t>
                    </a:r>
                  </a:p>
                  <a:p>
                    <a:r>
                      <a:rPr lang="ru-RU" sz="1200" b="1" dirty="0" smtClean="0"/>
                      <a:t>12,0</a:t>
                    </a:r>
                    <a:r>
                      <a:rPr lang="ru-RU" sz="1200" b="1" baseline="0" dirty="0" smtClean="0"/>
                      <a:t>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0.15186168277334242"/>
                  <c:y val="0.14030908556812563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Жилищно-коммунальное </a:t>
                    </a:r>
                    <a:r>
                      <a:rPr lang="ru-RU" sz="1200" dirty="0" smtClean="0"/>
                      <a:t>хозяйство;</a:t>
                    </a:r>
                  </a:p>
                  <a:p>
                    <a:r>
                      <a:rPr lang="ru-RU" sz="1200" b="1" baseline="0" dirty="0" smtClean="0"/>
                      <a:t>69,9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5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экономика</c:v>
                </c:pt>
                <c:pt idx="3">
                  <c:v>Физическая культура и спорт</c:v>
                </c:pt>
                <c:pt idx="4">
                  <c:v>Жилищно-коммунальное хозяйство</c:v>
                </c:pt>
              </c:strCache>
            </c:strRef>
          </c:cat>
          <c:val>
            <c:numRef>
              <c:f>Лист1!$B$2:$B$6</c:f>
              <c:numCache>
                <c:formatCode>0.0%</c:formatCode>
                <c:ptCount val="5"/>
                <c:pt idx="0">
                  <c:v>3.7774025261536684E-2</c:v>
                </c:pt>
                <c:pt idx="1">
                  <c:v>7.3945821159326196E-3</c:v>
                </c:pt>
                <c:pt idx="2">
                  <c:v>0.13588331072596091</c:v>
                </c:pt>
                <c:pt idx="3">
                  <c:v>0.11989415219836776</c:v>
                </c:pt>
                <c:pt idx="4">
                  <c:v>0.69905392969820213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16.05.2025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16.05.2025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B2DBF25A-FFC8-4373-A483-220A01407FA5}" type="slidenum">
              <a:rPr lang="ru-RU" altLang="ru-RU" smtClean="0">
                <a:solidFill>
                  <a:srgbClr val="000000"/>
                </a:solidFill>
              </a:rPr>
              <a:pPr/>
              <a:t>8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16.05.2025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16.05.2025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16.05.2025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16.05.2025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16.05.2025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16.05.2025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16.05.2025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16.05.2025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16.05.2025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16.05.2025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16.05.2025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16.05.2025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_____Microsoft_Excel_97-20032.xls"/><Relationship Id="rId5" Type="http://schemas.openxmlformats.org/officeDocument/2006/relationships/image" Target="../media/image1.png"/><Relationship Id="rId4" Type="http://schemas.openxmlformats.org/officeDocument/2006/relationships/oleObject" Target="../embeddings/_____Microsoft_Excel_97-2003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Г</a:t>
            </a: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ородское поселение Билибино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ГРАЖДАН</a:t>
            </a:r>
          </a:p>
          <a:p>
            <a:pPr algn="ctr" eaLnBrk="1" hangingPunct="1">
              <a:defRPr/>
            </a:pP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Изменения от 12.02.2024</a:t>
            </a:r>
            <a:endParaRPr lang="ru-RU" sz="3600" b="1" kern="0" dirty="0">
              <a:latin typeface="Georgi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115616" y="195486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7505" y="1203598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 исполнении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городского поселения Билибино на 2024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по разделам и подразделам классификации расходов бюджета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3756432"/>
              </p:ext>
            </p:extLst>
          </p:nvPr>
        </p:nvGraphicFramePr>
        <p:xfrm>
          <a:off x="1051113" y="1995686"/>
          <a:ext cx="7056784" cy="1967955"/>
        </p:xfrm>
        <a:graphic>
          <a:graphicData uri="http://schemas.openxmlformats.org/drawingml/2006/table">
            <a:tbl>
              <a:tblPr/>
              <a:tblGrid>
                <a:gridCol w="3954664"/>
                <a:gridCol w="3102120"/>
              </a:tblGrid>
              <a:tr h="1744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вопросы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9 006,0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безопасность и правоохранительная деятельность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1 763,0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экономика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32 397,0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166 666,9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Физическая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культура и спорт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28 584,9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238 417,8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99813" y="339502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094782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2024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62933019"/>
              </p:ext>
            </p:extLst>
          </p:nvPr>
        </p:nvGraphicFramePr>
        <p:xfrm>
          <a:off x="611560" y="1279448"/>
          <a:ext cx="8162454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городского поселения Билибино на 2024 год 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городского поселения Билибино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2595146"/>
              </p:ext>
            </p:extLst>
          </p:nvPr>
        </p:nvGraphicFramePr>
        <p:xfrm>
          <a:off x="1331640" y="2211710"/>
          <a:ext cx="6480720" cy="2330449"/>
        </p:xfrm>
        <a:graphic>
          <a:graphicData uri="http://schemas.openxmlformats.org/drawingml/2006/table">
            <a:tbl>
              <a:tblPr/>
              <a:tblGrid>
                <a:gridCol w="3391074"/>
                <a:gridCol w="3089646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2024 год (тыс. 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189 959,0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238 417,8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-48 458,8</a:t>
                      </a:r>
                      <a:endParaRPr lang="ru-RU" sz="14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городского поселения 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безвозмездным поступлениям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от 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483518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4301378"/>
              </p:ext>
            </p:extLst>
          </p:nvPr>
        </p:nvGraphicFramePr>
        <p:xfrm>
          <a:off x="464344" y="2643758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2024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189 959,0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189 959,0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5" y="1146380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городского поселения на 2024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25625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63886213"/>
              </p:ext>
            </p:extLst>
          </p:nvPr>
        </p:nvGraphicFramePr>
        <p:xfrm>
          <a:off x="1025625" y="1707654"/>
          <a:ext cx="7399338" cy="33008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9521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07504" y="1275606"/>
            <a:ext cx="892899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городского поселения на 2024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9666843"/>
              </p:ext>
            </p:extLst>
          </p:nvPr>
        </p:nvGraphicFramePr>
        <p:xfrm>
          <a:off x="1123405" y="2283718"/>
          <a:ext cx="6984776" cy="1336224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170 181,0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совокупный доход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244,0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5 394,0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175 819,0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3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4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232090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НА 2024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6566979"/>
              </p:ext>
            </p:extLst>
          </p:nvPr>
        </p:nvGraphicFramePr>
        <p:xfrm>
          <a:off x="539751" y="699542"/>
          <a:ext cx="8280721" cy="42058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2" y="482189"/>
            <a:ext cx="8424936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1" name="TextBox 6"/>
          <p:cNvSpPr txBox="1">
            <a:spLocks noChangeArrowheads="1"/>
          </p:cNvSpPr>
          <p:nvPr/>
        </p:nvSpPr>
        <p:spPr bwMode="auto">
          <a:xfrm>
            <a:off x="233772" y="1429633"/>
            <a:ext cx="867645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объем неналоговых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городского поселения Билибино на 2024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4671832"/>
              </p:ext>
            </p:extLst>
          </p:nvPr>
        </p:nvGraphicFramePr>
        <p:xfrm>
          <a:off x="1115616" y="2427734"/>
          <a:ext cx="6912768" cy="1308735"/>
        </p:xfrm>
        <a:graphic>
          <a:graphicData uri="http://schemas.openxmlformats.org/drawingml/2006/table">
            <a:tbl>
              <a:tblPr/>
              <a:tblGrid>
                <a:gridCol w="5282232"/>
                <a:gridCol w="1630536"/>
              </a:tblGrid>
              <a:tr h="171647"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1200" b="1" i="0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Наименование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5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600,0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5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ПРОДАЖИ МАТЕРИАЛЬНЫХ И НЕМАТЕРИАЛЬНЫХ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АКТИВОВ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1 500,0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64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ШТРАФЫ, САНКЦИИ, ВОЗМЕЩЕНИЕ УЩЕРБА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64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ИТОГО НЕНАЛОГОВЫХ ДОХОДОВ: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14 140,0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687796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Заголовок 1"/>
          <p:cNvSpPr txBox="1">
            <a:spLocks/>
          </p:cNvSpPr>
          <p:nvPr/>
        </p:nvSpPr>
        <p:spPr>
          <a:xfrm>
            <a:off x="487363" y="369761"/>
            <a:ext cx="8477125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ОЖИДАЕМЫЕ ПОСТУПЛЕНИЯ  НЕНАЛОГОВЫХ ДОХОДОВ БЮДЖЕТА ГОРОДСКОГО ПОСЕЛЕНИЯ НА 2024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8604250" y="4894263"/>
            <a:ext cx="498475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75981700"/>
              </p:ext>
            </p:extLst>
          </p:nvPr>
        </p:nvGraphicFramePr>
        <p:xfrm>
          <a:off x="394965" y="771550"/>
          <a:ext cx="8209285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1595129208"/>
              </p:ext>
            </p:extLst>
          </p:nvPr>
        </p:nvGraphicFramePr>
        <p:xfrm>
          <a:off x="395536" y="830263"/>
          <a:ext cx="828092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677764800"/>
      </p:ext>
    </p:extLst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02081" y="1419622"/>
            <a:ext cx="8286750" cy="2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городского поселения на 2024 год остаются: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Запланированный бюджет городского поселения Билибино на 2024 год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расходным статьям составит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238 417,8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 Информация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 планируемых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объемах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городского поселения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разделам классификации расходов бюджета представлена в таблице и диаграмме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21056</TotalTime>
  <Words>465</Words>
  <Application>Microsoft Office PowerPoint</Application>
  <PresentationFormat>Экран (16:9)</PresentationFormat>
  <Paragraphs>114</Paragraphs>
  <Slides>11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М. Р. Вылко</cp:lastModifiedBy>
  <cp:revision>2194</cp:revision>
  <cp:lastPrinted>2020-06-07T00:25:00Z</cp:lastPrinted>
  <dcterms:created xsi:type="dcterms:W3CDTF">2013-10-29T07:14:12Z</dcterms:created>
  <dcterms:modified xsi:type="dcterms:W3CDTF">2025-05-16T00:33:19Z</dcterms:modified>
</cp:coreProperties>
</file>