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36" r:id="rId8"/>
    <p:sldId id="539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75" autoAdjust="0"/>
    <p:restoredTop sz="95137" autoAdjust="0"/>
  </p:normalViewPr>
  <p:slideViewPr>
    <p:cSldViewPr>
      <p:cViewPr>
        <p:scale>
          <a:sx n="100" d="100"/>
          <a:sy n="100" d="100"/>
        </p:scale>
        <p:origin x="-2580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9585208362240134"/>
          <c:w val="0.72961716304891056"/>
          <c:h val="0.710062414453541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0.11368719742225589"/>
                  <c:y val="-8.464517192300864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Налоговые </a:t>
                    </a:r>
                    <a:r>
                      <a:rPr lang="ru-RU" sz="1400" dirty="0"/>
                      <a:t>поступления
</a:t>
                    </a:r>
                    <a:r>
                      <a:rPr lang="ru-RU" sz="1400" b="1" dirty="0" smtClean="0"/>
                      <a:t>84,5</a:t>
                    </a:r>
                    <a:r>
                      <a:rPr lang="ru-RU" sz="1400" b="1" baseline="0" dirty="0" smtClean="0"/>
                      <a:t> </a:t>
                    </a:r>
                    <a:r>
                      <a:rPr lang="ru-RU" sz="14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5.9248273291475535E-2"/>
                  <c:y val="1.5390031258728844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 Неналоговые </a:t>
                    </a:r>
                    <a:r>
                      <a:rPr lang="ru-RU" sz="1400" dirty="0"/>
                      <a:t>поступления
</a:t>
                    </a:r>
                    <a:r>
                      <a:rPr lang="ru-RU" sz="1400" b="1" dirty="0" smtClean="0"/>
                      <a:t>7,7 </a:t>
                    </a:r>
                    <a:r>
                      <a:rPr lang="ru-RU" sz="14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1136009734924936"/>
                  <c:y val="3.3120074356875404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Безвозмездные поступления
</a:t>
                    </a:r>
                    <a:r>
                      <a:rPr lang="ru-RU" sz="1400" b="1" dirty="0" smtClean="0"/>
                      <a:t>7,8</a:t>
                    </a:r>
                    <a:r>
                      <a:rPr lang="ru-RU" sz="1400" b="1" baseline="0" dirty="0" smtClean="0"/>
                      <a:t> </a:t>
                    </a:r>
                    <a:r>
                      <a:rPr lang="ru-RU" sz="14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</c:formatCode>
                <c:ptCount val="3"/>
                <c:pt idx="0">
                  <c:v>84.538738978340703</c:v>
                </c:pt>
                <c:pt idx="1">
                  <c:v>7.6621281900280174</c:v>
                </c:pt>
                <c:pt idx="2">
                  <c:v>7.799132831631292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186904.5</c:v>
                </c:pt>
                <c:pt idx="1">
                  <c:v>16940</c:v>
                </c:pt>
                <c:pt idx="2" formatCode="0.00">
                  <c:v>17242.900000000001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067823441944246"/>
          <c:y val="0.15400040848031768"/>
          <c:w val="0.68692967677573002"/>
          <c:h val="0.6913320143714692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9.5960122313020813E-2"/>
                  <c:y val="5.1333469493439234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 на доходы </a:t>
                    </a:r>
                    <a:r>
                      <a:rPr lang="ru-RU" sz="1300" dirty="0" smtClean="0"/>
                      <a:t>физических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dirty="0" smtClean="0"/>
                      <a:t>лиц</a:t>
                    </a:r>
                    <a:endParaRPr lang="ru-RU" sz="1300" baseline="0" dirty="0" smtClean="0"/>
                  </a:p>
                  <a:p>
                    <a:r>
                      <a:rPr lang="ru-RU" sz="1300" dirty="0" smtClean="0"/>
                      <a:t>(</a:t>
                    </a:r>
                    <a:r>
                      <a:rPr lang="ru-RU" sz="1300" dirty="0" smtClean="0"/>
                      <a:t>181</a:t>
                    </a:r>
                    <a:r>
                      <a:rPr lang="ru-RU" sz="1300" baseline="0" dirty="0" smtClean="0"/>
                      <a:t> 266,5</a:t>
                    </a:r>
                    <a:r>
                      <a:rPr lang="ru-RU" sz="1300" dirty="0" smtClean="0"/>
                      <a:t> </a:t>
                    </a:r>
                    <a:r>
                      <a:rPr lang="ru-RU" sz="1300" dirty="0" smtClean="0"/>
                      <a:t>тыс. руб.):</a:t>
                    </a:r>
                  </a:p>
                  <a:p>
                    <a:r>
                      <a:rPr lang="ru-RU" sz="1300" b="1" dirty="0" smtClean="0"/>
                      <a:t>97,0</a:t>
                    </a:r>
                    <a:r>
                      <a:rPr lang="ru-RU" sz="1300" b="1" baseline="0" dirty="0" smtClean="0"/>
                      <a:t> </a:t>
                    </a:r>
                    <a:r>
                      <a:rPr lang="ru-RU" sz="1300" b="1" dirty="0" smtClean="0"/>
                      <a:t>%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3810681461191604"/>
                  <c:y val="7.7151185032786604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Налоги на </a:t>
                    </a:r>
                    <a:r>
                      <a:rPr lang="ru-RU" sz="1300" dirty="0" smtClean="0"/>
                      <a:t>совокупный</a:t>
                    </a:r>
                    <a:r>
                      <a:rPr lang="ru-RU" sz="1300" baseline="0" dirty="0" smtClean="0"/>
                      <a:t> доход</a:t>
                    </a:r>
                    <a:r>
                      <a:rPr lang="ru-RU" sz="1300" dirty="0" smtClean="0"/>
                      <a:t> </a:t>
                    </a:r>
                  </a:p>
                  <a:p>
                    <a:r>
                      <a:rPr lang="ru-RU" sz="1300" dirty="0" smtClean="0"/>
                      <a:t>(244,0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dirty="0" smtClean="0"/>
                      <a:t>тыс. руб):</a:t>
                    </a:r>
                  </a:p>
                  <a:p>
                    <a:r>
                      <a:rPr lang="ru-RU" sz="1300" b="1" baseline="0" dirty="0" smtClean="0"/>
                      <a:t>0,1 </a:t>
                    </a:r>
                    <a:r>
                      <a:rPr lang="ru-RU" sz="1300" b="1" dirty="0" smtClean="0"/>
                      <a:t>%                    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8.7547449068746536E-2"/>
                  <c:y val="-4.746723836997211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Налоги на </a:t>
                    </a:r>
                    <a:r>
                      <a:rPr lang="ru-RU" sz="1300" dirty="0" smtClean="0"/>
                      <a:t>имущество</a:t>
                    </a:r>
                  </a:p>
                  <a:p>
                    <a:r>
                      <a:rPr lang="ru-RU" sz="1300" dirty="0" smtClean="0"/>
                      <a:t>(5 394,0 </a:t>
                    </a:r>
                    <a:r>
                      <a:rPr lang="ru-RU" sz="1300" dirty="0"/>
                      <a:t>тыс</a:t>
                    </a:r>
                    <a:r>
                      <a:rPr lang="ru-RU" sz="1300" dirty="0" smtClean="0"/>
                      <a:t>. руб):</a:t>
                    </a:r>
                  </a:p>
                  <a:p>
                    <a:r>
                      <a:rPr lang="ru-RU" sz="1300" b="1" baseline="0" dirty="0" smtClean="0"/>
                      <a:t>2,9 </a:t>
                    </a:r>
                    <a:r>
                      <a:rPr lang="ru-RU" sz="1300" b="1" dirty="0" smtClean="0"/>
                      <a:t>%</a:t>
                    </a:r>
                    <a:endParaRPr lang="ru-RU" sz="1300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3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3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3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Земельный налог </a:t>
                    </a:r>
                    <a:r>
                      <a:rPr lang="ru-RU" sz="1300" dirty="0" smtClean="0"/>
                      <a:t>(118,0 </a:t>
                    </a:r>
                    <a:r>
                      <a:rPr lang="ru-RU" sz="1300" dirty="0" err="1"/>
                      <a:t>тыс.руб</a:t>
                    </a:r>
                    <a:r>
                      <a:rPr lang="ru-RU" sz="13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3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(181 266,5 тыс.руб)</c:v>
                </c:pt>
                <c:pt idx="1">
                  <c:v>Налоги на совокупный доход (244,0 тыс. руб.)</c:v>
                </c:pt>
                <c:pt idx="2">
                  <c:v>Налоги на имущество (5 394,0 тыс.руб)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0.96983486218897885</c:v>
                </c:pt>
                <c:pt idx="1">
                  <c:v>1.3054795363407516E-3</c:v>
                </c:pt>
                <c:pt idx="2">
                  <c:v>2.8859658274680386E-2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(181 266,5 тыс.руб)</c:v>
                </c:pt>
                <c:pt idx="1">
                  <c:v>Налоги на совокупный доход (244,0 тыс. руб.)</c:v>
                </c:pt>
                <c:pt idx="2">
                  <c:v>Налоги на имущество (5 394,0 тыс.руб)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181266.5</c:v>
                </c:pt>
                <c:pt idx="1">
                  <c:v>244</c:v>
                </c:pt>
                <c:pt idx="2">
                  <c:v>5394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217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946769420235745"/>
          <c:y val="0.32187500000000002"/>
          <c:w val="0.5857056978774644"/>
          <c:h val="0.5625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3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416666666666666"/>
          <c:y val="0.26874999999999999"/>
          <c:w val="0.57916666666666672"/>
          <c:h val="0.562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621517898977409E-2"/>
                  <c:y val="-9.8977608267716538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Доходы, получаемые в виде арендной платы за земельные </a:t>
                    </a:r>
                    <a:r>
                      <a:rPr lang="ru-RU" sz="1200" dirty="0" smtClean="0"/>
                      <a:t>участки</a:t>
                    </a:r>
                    <a:r>
                      <a:rPr lang="ru-RU" sz="1200" dirty="0"/>
                      <a:t>
</a:t>
                    </a:r>
                    <a:r>
                      <a:rPr lang="ru-RU" sz="1200" b="1" dirty="0" smtClean="0"/>
                      <a:t>49,6</a:t>
                    </a:r>
                    <a:r>
                      <a:rPr lang="en-US" sz="1200" b="1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970865556001024E-2"/>
                  <c:y val="-9.5978592519685033E-2"/>
                </c:manualLayout>
              </c:layout>
              <c:tx>
                <c:rich>
                  <a:bodyPr/>
                  <a:lstStyle/>
                  <a:p>
                    <a:r>
                      <a:rPr lang="ru-RU" sz="1200" b="0" dirty="0" smtClean="0"/>
                      <a:t>Прочие поступления от использования имущества, находящегося в собственности городских поселений</a:t>
                    </a:r>
                    <a:r>
                      <a:rPr lang="ru-RU" sz="1200" b="0" dirty="0"/>
                      <a:t>
</a:t>
                    </a:r>
                    <a:r>
                      <a:rPr lang="ru-RU" sz="1200" b="1" dirty="0" smtClean="0"/>
                      <a:t>41,3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2776961980069848E-2"/>
                  <c:y val="6.8921998031496068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Доходы от продажи земельных </a:t>
                    </a:r>
                    <a:r>
                      <a:rPr lang="ru-RU" sz="1200" dirty="0" smtClean="0"/>
                      <a:t>участков</a:t>
                    </a:r>
                    <a:r>
                      <a:rPr lang="ru-RU" sz="1200" dirty="0"/>
                      <a:t>
</a:t>
                    </a:r>
                    <a:r>
                      <a:rPr lang="ru-RU" sz="1200" b="1" dirty="0" smtClean="0"/>
                      <a:t>8,9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0323249107587081E-2"/>
                  <c:y val="-5.328789370078740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Доходы от денежных взысканий (штрафов)
</a:t>
                    </a:r>
                    <a:r>
                      <a:rPr lang="ru-RU" b="1" dirty="0" smtClean="0"/>
                      <a:t>0,2</a:t>
                    </a:r>
                    <a:r>
                      <a:rPr lang="ru-RU" b="1" baseline="0" dirty="0" smtClean="0"/>
                      <a:t> %</a:t>
                    </a:r>
                    <a:endParaRPr lang="ru-RU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Доходы, получаемые в виде арендной платы за земельные участки, государственная собственность на которые не разграничена и которые расположены в границах городских поселений</c:v>
                </c:pt>
                <c:pt idx="1">
                  <c:v>Прочие поступления от использования имущества, находящегося в собственности городских поселений</c:v>
                </c:pt>
                <c:pt idx="2">
                  <c:v>Доходы от продажи земельных участков, государственная собственность на которые не разграничена и которые расположены в границах городских поселений</c:v>
                </c:pt>
                <c:pt idx="3">
                  <c:v>Доходы от денежных взысканий (штрафов)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8400</c:v>
                </c:pt>
                <c:pt idx="1">
                  <c:v>7000</c:v>
                </c:pt>
                <c:pt idx="2">
                  <c:v>1500</c:v>
                </c:pt>
                <c:pt idx="3" formatCode="General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0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253700260680878"/>
          <c:y val="0.17470427661510465"/>
          <c:w val="0.62629290162002749"/>
          <c:h val="0.6100675632106495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6.6489440553049367E-2"/>
                  <c:y val="-0.135899636749228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Общегосударственные </a:t>
                    </a:r>
                    <a:r>
                      <a:rPr lang="ru-RU" sz="1200" dirty="0" smtClean="0"/>
                      <a:t>вопросы;</a:t>
                    </a:r>
                  </a:p>
                  <a:p>
                    <a:r>
                      <a:rPr lang="ru-RU" sz="1200" b="1" baseline="0" dirty="0" smtClean="0"/>
                      <a:t>3,7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5682022983760019E-2"/>
                  <c:y val="0.11646951774340303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безопасность и правоохранительная </a:t>
                    </a:r>
                    <a:r>
                      <a:rPr lang="ru-RU" sz="1200" dirty="0" smtClean="0"/>
                      <a:t>деятельность;</a:t>
                    </a:r>
                    <a:endParaRPr lang="ru-RU" sz="1200" baseline="0" dirty="0" smtClean="0"/>
                  </a:p>
                  <a:p>
                    <a:r>
                      <a:rPr lang="ru-RU" sz="1200" b="1" dirty="0" smtClean="0"/>
                      <a:t>0,7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5387039240894957E-2"/>
                  <c:y val="7.6331382144110962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</a:t>
                    </a:r>
                    <a:r>
                      <a:rPr lang="ru-RU" sz="1200" dirty="0" smtClean="0"/>
                      <a:t>экономика;</a:t>
                    </a:r>
                  </a:p>
                  <a:p>
                    <a:r>
                      <a:rPr lang="ru-RU" sz="1200" b="1" dirty="0" smtClean="0"/>
                      <a:t>17,3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7.7588777257733235E-2"/>
                  <c:y val="-1.0919017288444041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 smtClean="0"/>
                      <a:t>Физическая </a:t>
                    </a:r>
                    <a:r>
                      <a:rPr lang="ru-RU" sz="1200" dirty="0"/>
                      <a:t>культура и </a:t>
                    </a:r>
                    <a:r>
                      <a:rPr lang="ru-RU" sz="1200" dirty="0" smtClean="0"/>
                      <a:t>спорт;</a:t>
                    </a:r>
                  </a:p>
                  <a:p>
                    <a:r>
                      <a:rPr lang="ru-RU" sz="1200" b="1" dirty="0" smtClean="0"/>
                      <a:t>12,3</a:t>
                    </a:r>
                    <a:r>
                      <a:rPr lang="ru-RU" sz="1200" b="1" baseline="0" dirty="0" smtClean="0"/>
                      <a:t>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5186168277334242"/>
                  <c:y val="0.14030908556812563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Жилищно-коммунальное </a:t>
                    </a:r>
                    <a:r>
                      <a:rPr lang="ru-RU" sz="1200" dirty="0" smtClean="0"/>
                      <a:t>хозяйство;</a:t>
                    </a:r>
                  </a:p>
                  <a:p>
                    <a:r>
                      <a:rPr lang="ru-RU" sz="1200" b="1" baseline="0" dirty="0" smtClean="0"/>
                      <a:t>66,0 </a:t>
                    </a:r>
                    <a:r>
                      <a:rPr lang="ru-RU" sz="1200" b="1" dirty="0" smtClean="0"/>
                      <a:t>%</a:t>
                    </a:r>
                    <a:endParaRPr lang="ru-RU" b="1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Физическая культура и спорт</c:v>
                </c:pt>
                <c:pt idx="4">
                  <c:v>Жилищно-коммунальное хозяйство</c:v>
                </c:pt>
              </c:strCache>
            </c:strRef>
          </c:cat>
          <c:val>
            <c:numRef>
              <c:f>Лист1!$B$2:$B$6</c:f>
              <c:numCache>
                <c:formatCode>0.000%</c:formatCode>
                <c:ptCount val="5"/>
                <c:pt idx="0">
                  <c:v>3.6957300826351847E-2</c:v>
                </c:pt>
                <c:pt idx="1">
                  <c:v>6.5406227207061348E-3</c:v>
                </c:pt>
                <c:pt idx="2">
                  <c:v>0.17305345057730362</c:v>
                </c:pt>
                <c:pt idx="3">
                  <c:v>0.12327422905609502</c:v>
                </c:pt>
                <c:pt idx="4">
                  <c:v>0.66017439681954337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20.05.2025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8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20.05.2025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ородское поселение Билибино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</a:t>
            </a:r>
          </a:p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Изменения от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23.12.2024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874258"/>
              </p:ext>
            </p:extLst>
          </p:nvPr>
        </p:nvGraphicFramePr>
        <p:xfrm>
          <a:off x="1051113" y="1995686"/>
          <a:ext cx="7056784" cy="1967955"/>
        </p:xfrm>
        <a:graphic>
          <a:graphicData uri="http://schemas.openxmlformats.org/drawingml/2006/table">
            <a:tbl>
              <a:tblPr/>
              <a:tblGrid>
                <a:gridCol w="3954664"/>
                <a:gridCol w="3102120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961,7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безопасность и правоохранительная деятельность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1 763,0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46 645,9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177 947,5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культура и спорт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33 228,1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269 546,2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9478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7104159"/>
              </p:ext>
            </p:extLst>
          </p:nvPr>
        </p:nvGraphicFramePr>
        <p:xfrm>
          <a:off x="611560" y="1279448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 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городского поселения Билибино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010866"/>
              </p:ext>
            </p:extLst>
          </p:nvPr>
        </p:nvGraphicFramePr>
        <p:xfrm>
          <a:off x="1331640" y="2211710"/>
          <a:ext cx="6480720" cy="2330449"/>
        </p:xfrm>
        <a:graphic>
          <a:graphicData uri="http://schemas.openxmlformats.org/drawingml/2006/table">
            <a:tbl>
              <a:tblPr/>
              <a:tblGrid>
                <a:gridCol w="3391074"/>
                <a:gridCol w="3089646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2024 год 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221 087,4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269 546,2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-48 458,8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городского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483518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622335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203 844,5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17 242,9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221 087,4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146380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5625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9128097"/>
              </p:ext>
            </p:extLst>
          </p:nvPr>
        </p:nvGraphicFramePr>
        <p:xfrm>
          <a:off x="1025625" y="1707654"/>
          <a:ext cx="7399338" cy="3300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75606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на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29892"/>
              </p:ext>
            </p:extLst>
          </p:nvPr>
        </p:nvGraphicFramePr>
        <p:xfrm>
          <a:off x="1123405" y="2283718"/>
          <a:ext cx="6984776" cy="133622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181 266,5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5 394,0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186 904,5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0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32090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НА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9092852"/>
              </p:ext>
            </p:extLst>
          </p:nvPr>
        </p:nvGraphicFramePr>
        <p:xfrm>
          <a:off x="539751" y="699542"/>
          <a:ext cx="8280721" cy="4205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29633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53077"/>
              </p:ext>
            </p:extLst>
          </p:nvPr>
        </p:nvGraphicFramePr>
        <p:xfrm>
          <a:off x="1115616" y="2427734"/>
          <a:ext cx="6912768" cy="1308735"/>
        </p:xfrm>
        <a:graphic>
          <a:graphicData uri="http://schemas.openxmlformats.org/drawingml/2006/table">
            <a:tbl>
              <a:tblPr/>
              <a:tblGrid>
                <a:gridCol w="5282232"/>
                <a:gridCol w="1630536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15 400,0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16 940,0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8779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1"/>
          <p:cNvSpPr txBox="1">
            <a:spLocks/>
          </p:cNvSpPr>
          <p:nvPr/>
        </p:nvSpPr>
        <p:spPr>
          <a:xfrm>
            <a:off x="487363" y="36976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 НЕНАЛОГОВЫХ ДОХОДОВ БЮДЖЕТА ГОРОДСКОГО ПОСЕЛЕНИЯ НА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5981700"/>
              </p:ext>
            </p:extLst>
          </p:nvPr>
        </p:nvGraphicFramePr>
        <p:xfrm>
          <a:off x="394965" y="771550"/>
          <a:ext cx="8209285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723381080"/>
              </p:ext>
            </p:extLst>
          </p:nvPr>
        </p:nvGraphicFramePr>
        <p:xfrm>
          <a:off x="395536" y="830263"/>
          <a:ext cx="828092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77764800"/>
      </p:ext>
    </p:extLst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городского поселения Билибино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02081" y="1419622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на 2024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городского поселения Билибино на 2024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269 546,2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городского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21086</TotalTime>
  <Words>465</Words>
  <Application>Microsoft Office PowerPoint</Application>
  <PresentationFormat>Экран (16:9)</PresentationFormat>
  <Paragraphs>114</Paragraphs>
  <Slides>11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2215</cp:revision>
  <cp:lastPrinted>2020-06-07T00:25:00Z</cp:lastPrinted>
  <dcterms:created xsi:type="dcterms:W3CDTF">2013-10-29T07:14:12Z</dcterms:created>
  <dcterms:modified xsi:type="dcterms:W3CDTF">2025-05-19T23:26:28Z</dcterms:modified>
</cp:coreProperties>
</file>