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5580497003216229"/>
          <c:w val="0.76222818852172991"/>
          <c:h val="0.742089671752558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5.2414148400843429E-2"/>
                  <c:y val="-0.150295447326260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7,0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2.0596437140727994E-2"/>
                  <c:y val="8.366050301509719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поступления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93,0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4.1017453182973937E-2"/>
                  <c:y val="1.838075793906157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92,7 %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2"/>
                <c:pt idx="0">
                  <c:v>6.9674269528920698</c:v>
                </c:pt>
                <c:pt idx="1">
                  <c:v>93.032573047107931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2"/>
                <c:pt idx="0" formatCode="General">
                  <c:v>373.9</c:v>
                </c:pt>
                <c:pt idx="1">
                  <c:v>4992.5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368347756191761"/>
          <c:y val="0.18246614397719174"/>
          <c:w val="0.67772757951873996"/>
          <c:h val="0.6830070546242303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5.7189706065450097E-2"/>
                  <c:y val="-1.425516749821809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лиц </a:t>
                    </a:r>
                    <a:r>
                      <a:rPr lang="ru-RU" sz="1400" dirty="0" smtClean="0"/>
                      <a:t>73,5 %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7.230683181176939E-2"/>
                  <c:y val="4.355234334328939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имущество</a:t>
                    </a:r>
                  </a:p>
                  <a:p>
                    <a:r>
                      <a:rPr lang="ru-RU" sz="1400" dirty="0" smtClean="0"/>
                      <a:t>15,5 %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3.8142428329055553E-2"/>
                  <c:y val="0.1150042743524129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совокупный доход 11,0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 1,2%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</c:v>
                </c:pt>
                <c:pt idx="1">
                  <c:v>Налоги на имущество</c:v>
                </c:pt>
                <c:pt idx="2">
                  <c:v>Налоги на совокупный доход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0.7352233217437818</c:v>
                </c:pt>
                <c:pt idx="1">
                  <c:v>0.15512169029152181</c:v>
                </c:pt>
                <c:pt idx="2">
                  <c:v>0.10965498796469644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</c:v>
                </c:pt>
                <c:pt idx="1">
                  <c:v>Налоги на имущество</c:v>
                </c:pt>
                <c:pt idx="2">
                  <c:v>Налоги на совокупный доход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274.89999999999998</c:v>
                </c:pt>
                <c:pt idx="1">
                  <c:v>58</c:v>
                </c:pt>
                <c:pt idx="2">
                  <c:v>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301329729086143"/>
          <c:y val="0.16308842514413982"/>
          <c:w val="0.23282490165684794"/>
          <c:h val="0.5865715357008944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4392.3</c:v>
                </c:pt>
                <c:pt idx="1">
                  <c:v>324.2</c:v>
                </c:pt>
                <c:pt idx="2">
                  <c:v>276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00"/>
      </c:pieChart>
    </c:plotArea>
    <c:legend>
      <c:legendPos val="r"/>
      <c:layout/>
      <c:overlay val="0"/>
      <c:spPr>
        <a:noFill/>
      </c:spPr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200567146340259"/>
          <c:y val="0.14194722474977253"/>
          <c:w val="0.75962146980274048"/>
          <c:h val="0.737456098242496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7222635981114883E-2"/>
                  <c:y val="-1.57904465763435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Общегосударственные вопросы;</a:t>
                    </a:r>
                  </a:p>
                  <a:p>
                    <a:r>
                      <a:rPr lang="ru-RU" sz="1400" dirty="0" smtClean="0"/>
                      <a:t>81,9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3234369303274595E-2"/>
                  <c:y val="-0.21133027161413739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Национальная оборона;</a:t>
                    </a:r>
                  </a:p>
                  <a:p>
                    <a:r>
                      <a:rPr lang="ru-RU" sz="1400" dirty="0" smtClean="0"/>
                      <a:t>5,9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3564565080924007E-2"/>
                  <c:y val="-0.11855186891447486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Жилищно-коммунальное </a:t>
                    </a:r>
                    <a:r>
                      <a:rPr lang="ru-RU" sz="1400" dirty="0" smtClean="0"/>
                      <a:t>хозяйство;</a:t>
                    </a:r>
                  </a:p>
                  <a:p>
                    <a:r>
                      <a:rPr lang="ru-RU" sz="1400" baseline="0" dirty="0" smtClean="0"/>
                      <a:t>12,2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0.81881114167562352</c:v>
                </c:pt>
                <c:pt idx="1">
                  <c:v>5.9060353779170391E-2</c:v>
                </c:pt>
                <c:pt idx="2">
                  <c:v>0.12212850454520614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Островное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Изменения от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23.12.2024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8" y="34714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79511" y="1203598"/>
            <a:ext cx="878497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Островное на 2024 год						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631815"/>
              </p:ext>
            </p:extLst>
          </p:nvPr>
        </p:nvGraphicFramePr>
        <p:xfrm>
          <a:off x="1115615" y="2211710"/>
          <a:ext cx="6912768" cy="112718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216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4 494,7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324,2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670,4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5 489,3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703186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7664920"/>
              </p:ext>
            </p:extLst>
          </p:nvPr>
        </p:nvGraphicFramePr>
        <p:xfrm>
          <a:off x="-108520" y="1620614"/>
          <a:ext cx="9361040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Островное на 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островное 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855233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2024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 5 </a:t>
                      </a:r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366,4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</a:t>
                      </a:r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489,3</a:t>
                      </a:r>
                      <a:endParaRPr kumimoji="0" lang="ru-RU" sz="14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122,9 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от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6333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17205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373,9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992,5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5 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366,4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3159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2920144"/>
              </p:ext>
            </p:extLst>
          </p:nvPr>
        </p:nvGraphicFramePr>
        <p:xfrm>
          <a:off x="872331" y="1851670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3" y="1275606"/>
            <a:ext cx="89289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337919"/>
              </p:ext>
            </p:extLst>
          </p:nvPr>
        </p:nvGraphicFramePr>
        <p:xfrm>
          <a:off x="1331640" y="2283718"/>
          <a:ext cx="6984776" cy="139481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274,9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373,9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7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8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56659" y="232090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454950"/>
              </p:ext>
            </p:extLst>
          </p:nvPr>
        </p:nvGraphicFramePr>
        <p:xfrm>
          <a:off x="539750" y="627534"/>
          <a:ext cx="8045450" cy="427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1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(73,5 %).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островное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 составляет 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992,5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9243550"/>
              </p:ext>
            </p:extLst>
          </p:nvPr>
        </p:nvGraphicFramePr>
        <p:xfrm>
          <a:off x="395536" y="2427734"/>
          <a:ext cx="8280921" cy="2715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339502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островное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на 2024 год остаются: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Островное на 2024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489,3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20877</TotalTime>
  <Words>337</Words>
  <Application>Microsoft Office PowerPoint</Application>
  <PresentationFormat>Экран (16:9)</PresentationFormat>
  <Paragraphs>92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2158</cp:revision>
  <cp:lastPrinted>2020-06-07T00:25:00Z</cp:lastPrinted>
  <dcterms:created xsi:type="dcterms:W3CDTF">2013-10-29T07:14:12Z</dcterms:created>
  <dcterms:modified xsi:type="dcterms:W3CDTF">2025-05-20T03:55:41Z</dcterms:modified>
</cp:coreProperties>
</file>