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3"/>
  </p:notesMasterIdLst>
  <p:handoutMasterIdLst>
    <p:handoutMasterId r:id="rId14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34587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7.1594430421633673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Lbls>
            <c:dLbl>
              <c:idx val="0"/>
              <c:layout>
                <c:manualLayout>
                  <c:x val="-2.8384971736660766E-2"/>
                  <c:y val="-0.1202666698662672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9,3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6.4330214405667108E-2"/>
                  <c:y val="2.3509801828950617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90,7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3.8938618562903871E-2"/>
                  <c:y val="4.24409121134982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90,1 %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2"/>
                <c:pt idx="0">
                  <c:v>9.3277661795407099</c:v>
                </c:pt>
                <c:pt idx="1">
                  <c:v>90.672233820459297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0.00</c:formatCode>
                <c:ptCount val="2"/>
                <c:pt idx="0" formatCode="General">
                  <c:v>558.5</c:v>
                </c:pt>
                <c:pt idx="1">
                  <c:v>5429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546805655075962"/>
          <c:y val="5.4243164634550103E-2"/>
          <c:w val="0.70749372606391281"/>
          <c:h val="0.7135474721661462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Pt>
            <c:idx val="2"/>
            <c:bubble3D val="0"/>
            <c:explosion val="9"/>
          </c:dPt>
          <c:dLbls>
            <c:dLbl>
              <c:idx val="0"/>
              <c:layout>
                <c:manualLayout>
                  <c:x val="-2.0241421193452395E-2"/>
                  <c:y val="1.886621746408251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Госпошлина</a:t>
                    </a:r>
                  </a:p>
                  <a:p>
                    <a:r>
                      <a:rPr lang="ru-RU" sz="1600" dirty="0" smtClean="0"/>
                      <a:t>2,3 %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4210274313287063"/>
                  <c:y val="1.6208016420255301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Налог </a:t>
                    </a:r>
                    <a:r>
                      <a:rPr lang="ru-RU" sz="1600" dirty="0"/>
                      <a:t>на доходы физических лиц </a:t>
                    </a:r>
                    <a:r>
                      <a:rPr lang="ru-RU" sz="1600" dirty="0" smtClean="0"/>
                      <a:t>44,1 %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-6.550234986216931E-2"/>
                  <c:y val="7.16569404661445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/>
                      <a:t>Налоги на </a:t>
                    </a:r>
                    <a:r>
                      <a:rPr lang="ru-RU" sz="1600" dirty="0" smtClean="0"/>
                      <a:t>имущество</a:t>
                    </a:r>
                  </a:p>
                  <a:p>
                    <a:r>
                      <a:rPr lang="ru-RU" sz="1600" dirty="0" smtClean="0"/>
                      <a:t>33,7 %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4.9125633453377629E-2"/>
                  <c:y val="7.8671011055098911E-2"/>
                </c:manualLayout>
              </c:layout>
              <c:tx>
                <c:rich>
                  <a:bodyPr/>
                  <a:lstStyle/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600" b="0" i="0" u="none" strike="noStrike" kern="1200" baseline="0">
                        <a:solidFill>
                          <a:prstClr val="black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pPr>
                    <a:r>
                      <a:rPr lang="ru-RU" sz="1600" dirty="0" smtClean="0">
                        <a:effectLst/>
                      </a:rPr>
                      <a:t>Налог на совокупный доход</a:t>
                    </a:r>
                    <a:endParaRPr lang="ru-RU" sz="1600" baseline="0" dirty="0" smtClean="0">
                      <a:effectLst/>
                    </a:endParaRPr>
                  </a:p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600" b="0" i="0" u="none" strike="noStrike" kern="1200" baseline="0">
                        <a:solidFill>
                          <a:prstClr val="black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pPr>
                    <a:r>
                      <a:rPr lang="ru-RU" sz="1600" dirty="0" smtClean="0">
                        <a:effectLst/>
                      </a:rPr>
                      <a:t>19,9 %</a:t>
                    </a:r>
                    <a:endParaRPr lang="ru-RU" sz="1400" dirty="0" smtClean="0">
                      <a:effectLst/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/>
                      <a:t>Земельный налог </a:t>
                    </a:r>
                    <a:r>
                      <a:rPr lang="ru-RU" sz="1600" dirty="0" smtClean="0"/>
                      <a:t>(118,0 </a:t>
                    </a:r>
                    <a:r>
                      <a:rPr lang="ru-RU" sz="1600" dirty="0" err="1"/>
                      <a:t>тыс.руб</a:t>
                    </a:r>
                    <a:r>
                      <a:rPr lang="ru-RU" sz="16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6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Лист1!$A$2:$A$5</c:f>
              <c:strCache>
                <c:ptCount val="4"/>
                <c:pt idx="0">
                  <c:v>Налог на совокупный доход</c:v>
                </c:pt>
                <c:pt idx="1">
                  <c:v>Налог на доходы физических лиц</c:v>
                </c:pt>
                <c:pt idx="2">
                  <c:v>Налоги на имущество</c:v>
                </c:pt>
                <c:pt idx="3">
                  <c:v>Госпошлина</c:v>
                </c:pt>
              </c:strCache>
            </c:strRef>
          </c:cat>
          <c:val>
            <c:numRef>
              <c:f>Лист1!$B$2:$B$5</c:f>
              <c:numCache>
                <c:formatCode>0.000%</c:formatCode>
                <c:ptCount val="4"/>
                <c:pt idx="0">
                  <c:v>0.19874664279319607</c:v>
                </c:pt>
                <c:pt idx="1">
                  <c:v>0.44100268576544316</c:v>
                </c:pt>
                <c:pt idx="2">
                  <c:v>0.33661593554162939</c:v>
                </c:pt>
                <c:pt idx="3">
                  <c:v>2.3634735899731422E-2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Налог на совокупный доход</c:v>
                </c:pt>
                <c:pt idx="1">
                  <c:v>Налог на доходы физических лиц</c:v>
                </c:pt>
                <c:pt idx="2">
                  <c:v>Налоги на имущество</c:v>
                </c:pt>
                <c:pt idx="3">
                  <c:v>Госпошлина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111</c:v>
                </c:pt>
                <c:pt idx="1">
                  <c:v>246.3</c:v>
                </c:pt>
                <c:pt idx="2">
                  <c:v>188</c:v>
                </c:pt>
                <c:pt idx="3">
                  <c:v>13.2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1805102235887703"/>
          <c:y val="0.12621045142142476"/>
          <c:w val="0.18742612182230003"/>
          <c:h val="0.52792262414274194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explosion val="15"/>
          <c:dPt>
            <c:idx val="0"/>
            <c:bubble3D val="0"/>
          </c:dPt>
          <c:dLbls>
            <c:dLbl>
              <c:idx val="0"/>
              <c:layout>
                <c:manualLayout>
                  <c:x val="-5.2378689655103387E-2"/>
                  <c:y val="2.8234322321642132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4</a:t>
                    </a:r>
                    <a:r>
                      <a:rPr lang="ru-RU" sz="1600" baseline="0" dirty="0" smtClean="0"/>
                      <a:t> 578,1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915653015530807E-2"/>
                  <c:y val="4.4754854404001013E-3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486,4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8144065073850656E-2"/>
                  <c:y val="-1.9080016393667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0515677560418939E-3"/>
                  <c:y val="-0.157823129251700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Дотации</c:v>
                </c:pt>
                <c:pt idx="1">
                  <c:v>Субвенции</c:v>
                </c:pt>
                <c:pt idx="2">
                  <c:v>Иные межбюджетные трансферты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4578.1000000000004</c:v>
                </c:pt>
                <c:pt idx="1">
                  <c:v>486.4</c:v>
                </c:pt>
                <c:pt idx="2">
                  <c:v>364.5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0643577140077529"/>
          <c:y val="0.22418446611863702"/>
          <c:w val="0.26973054045046047"/>
          <c:h val="0.58295911344509832"/>
        </c:manualLayout>
      </c:layout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8201166536066475E-2"/>
          <c:y val="0.13466787989080983"/>
          <c:w val="0.80180358565869381"/>
          <c:h val="0.7774924949667916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4.0286220091512961E-2"/>
                  <c:y val="4.2444312295357986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Общегосударственные </a:t>
                    </a:r>
                    <a:r>
                      <a:rPr lang="ru-RU" sz="1200" dirty="0" smtClean="0"/>
                      <a:t>вопросы</a:t>
                    </a:r>
                    <a:endParaRPr lang="ru-RU" sz="1200" baseline="0" dirty="0" smtClean="0"/>
                  </a:p>
                  <a:p>
                    <a:r>
                      <a:rPr lang="ru-RU" sz="1200" baseline="0" dirty="0" smtClean="0"/>
                      <a:t>75,6 </a:t>
                    </a:r>
                    <a:r>
                      <a:rPr lang="ru-RU" sz="12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6479147446040231E-2"/>
                  <c:y val="4.3446798449556893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Национальная </a:t>
                    </a:r>
                    <a:r>
                      <a:rPr lang="ru-RU" sz="1200" dirty="0" smtClean="0"/>
                      <a:t>оборона</a:t>
                    </a:r>
                    <a:endParaRPr lang="ru-RU" sz="1200" baseline="0" dirty="0" smtClean="0"/>
                  </a:p>
                  <a:p>
                    <a:r>
                      <a:rPr lang="ru-RU" sz="1200" baseline="0" dirty="0" smtClean="0"/>
                      <a:t>8,0 </a:t>
                    </a:r>
                    <a:r>
                      <a:rPr lang="ru-RU" sz="12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5452491976838929E-2"/>
                  <c:y val="-1.6641040888997156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Жилищно-коммунальное </a:t>
                    </a:r>
                    <a:r>
                      <a:rPr lang="ru-RU" sz="1200" dirty="0" smtClean="0"/>
                      <a:t>хозяйство</a:t>
                    </a:r>
                  </a:p>
                  <a:p>
                    <a:r>
                      <a:rPr lang="ru-RU" sz="1200" baseline="0" dirty="0" smtClean="0"/>
                      <a:t>16,4 </a:t>
                    </a:r>
                    <a:r>
                      <a:rPr lang="ru-RU" sz="12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0.75588583453899783</c:v>
                </c:pt>
                <c:pt idx="1">
                  <c:v>7.9968433513086939E-2</c:v>
                </c:pt>
                <c:pt idx="2">
                  <c:v>0.16414573194791529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</a:t>
            </a:r>
            <a:r>
              <a:rPr lang="ru-RU" sz="36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Омолон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 </a:t>
            </a: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И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зменения от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23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.12.2024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251519" y="1495698"/>
            <a:ext cx="8640961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Ведомственная структура расходов бюджета сельского поселения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на 2024 год						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5276304"/>
              </p:ext>
            </p:extLst>
          </p:nvPr>
        </p:nvGraphicFramePr>
        <p:xfrm>
          <a:off x="1083718" y="2571750"/>
          <a:ext cx="6912768" cy="1100849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разделов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4 597,6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486,4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998,4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6 082,4</a:t>
                      </a:r>
                      <a:endParaRPr lang="ru-RU" sz="1200" b="1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339502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 eaLnBrk="0" hangingPunct="0">
              <a:defRPr/>
            </a:pP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256229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6193768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сельского поселения Омолон на 2024 год 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5155327"/>
              </p:ext>
            </p:extLst>
          </p:nvPr>
        </p:nvGraphicFramePr>
        <p:xfrm>
          <a:off x="1475656" y="2211710"/>
          <a:ext cx="6192688" cy="2330449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2024 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5 </a:t>
                      </a:r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987,5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6 082,4</a:t>
                      </a:r>
                      <a:endParaRPr kumimoji="0" lang="ru-RU" sz="1400" kern="12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- 94,9 </a:t>
                      </a:r>
                    </a:p>
                  </a:txBody>
                  <a:tcPr marL="9525" marR="9525" marT="71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41151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3082958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2024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558,5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5 429,0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5 </a:t>
                      </a: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987,5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4" y="1275606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414917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207361"/>
              </p:ext>
            </p:extLst>
          </p:nvPr>
        </p:nvGraphicFramePr>
        <p:xfrm>
          <a:off x="708843" y="1921937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1151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79512" y="1275606"/>
            <a:ext cx="878497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2024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5058549"/>
              </p:ext>
            </p:extLst>
          </p:nvPr>
        </p:nvGraphicFramePr>
        <p:xfrm>
          <a:off x="1331640" y="2283718"/>
          <a:ext cx="6984776" cy="1626487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246,3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совокупный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доход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111,0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558,5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3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4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63987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2024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7164275"/>
              </p:ext>
            </p:extLst>
          </p:nvPr>
        </p:nvGraphicFramePr>
        <p:xfrm>
          <a:off x="807417" y="771550"/>
          <a:ext cx="7529165" cy="4122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79512" y="1419622"/>
            <a:ext cx="8784976" cy="216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вес в структуре ожидаемых поступлений по налоговым доходам составят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(44,1 %) и налоги на имущество (33,7 %).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985833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Ожидаемый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2024 год составляет 5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429,0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2024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2619789"/>
              </p:ext>
            </p:extLst>
          </p:nvPr>
        </p:nvGraphicFramePr>
        <p:xfrm>
          <a:off x="575556" y="2221186"/>
          <a:ext cx="7992888" cy="2837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491630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на 2024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 algn="just"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Запланированный бюджет сельского поселения Омолон на 2024 год по расходным статьям составит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6 082,4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тыс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. рублей. Информация о планируемых объемах бюджета сельского поселения по разделам классификации расходов бюджета представлена в таблице и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21503</TotalTime>
  <Words>336</Words>
  <Application>Microsoft Office PowerPoint</Application>
  <PresentationFormat>Экран (16:9)</PresentationFormat>
  <Paragraphs>100</Paragraphs>
  <Slides>11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2157</cp:revision>
  <cp:lastPrinted>2020-06-07T00:25:00Z</cp:lastPrinted>
  <dcterms:created xsi:type="dcterms:W3CDTF">2013-10-29T07:14:12Z</dcterms:created>
  <dcterms:modified xsi:type="dcterms:W3CDTF">2025-05-20T03:36:34Z</dcterms:modified>
</cp:coreProperties>
</file>