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8"/>
  </p:notesMasterIdLst>
  <p:handoutMasterIdLst>
    <p:handoutMasterId r:id="rId19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27" r:id="rId12"/>
    <p:sldId id="528" r:id="rId13"/>
    <p:sldId id="535" r:id="rId14"/>
    <p:sldId id="536" r:id="rId15"/>
    <p:sldId id="531" r:id="rId16"/>
    <p:sldId id="532" r:id="rId17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218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18,8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8880067379000661E-2"/>
                  <c:y val="0.1203582373821541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Неналоговые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79,7 %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18.800346126176279</c:v>
                </c:pt>
                <c:pt idx="1">
                  <c:v>1.4512210626020514</c:v>
                </c:pt>
                <c:pt idx="2">
                  <c:v>79.748432811221676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623161.80000000005</c:v>
                </c:pt>
                <c:pt idx="1">
                  <c:v>48102.6</c:v>
                </c:pt>
                <c:pt idx="2" formatCode="0.00">
                  <c:v>2643365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362135495206274"/>
          <c:y val="0.10548823948681398"/>
          <c:w val="0.65778970212859489"/>
          <c:h val="0.660198786627081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2646820855021204"/>
                  <c:y val="3.435877844887112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89,</a:t>
                    </a:r>
                    <a:r>
                      <a:rPr lang="ru-RU" sz="1400" baseline="0" dirty="0" smtClean="0"/>
                      <a:t>8 </a:t>
                    </a:r>
                    <a:r>
                      <a:rPr lang="ru-RU" sz="1400" dirty="0" smtClean="0"/>
                      <a:t>%</a:t>
                    </a:r>
                    <a:endParaRPr lang="ru-RU" sz="140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8258373878313253"/>
                  <c:y val="6.671418389166072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 7,4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0416291045187974"/>
                  <c:y val="0.1509828769621901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  <a:r>
                      <a:rPr lang="ru-RU" sz="1400" baseline="0" dirty="0" smtClean="0"/>
                      <a:t> 2,5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4.1394337257547542E-2"/>
                  <c:y val="2.4196131679077533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 0,2 %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823707259307493"/>
                  <c:y val="-0.15135014395474264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0.897944161532366</c:v>
                </c:pt>
                <c:pt idx="1">
                  <c:v>7.3779875467334485E-2</c:v>
                </c:pt>
                <c:pt idx="2">
                  <c:v>2.4793079421748892E-2</c:v>
                </c:pt>
                <c:pt idx="3">
                  <c:v>2.2467680143423421E-3</c:v>
                </c:pt>
                <c:pt idx="4">
                  <c:v>1.2361155642082039E-3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559564.5</c:v>
                </c:pt>
                <c:pt idx="1">
                  <c:v>45976.800000000003</c:v>
                </c:pt>
                <c:pt idx="2">
                  <c:v>15450.1</c:v>
                </c:pt>
                <c:pt idx="3">
                  <c:v>1400.1</c:v>
                </c:pt>
                <c:pt idx="4">
                  <c:v>770.3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43369016039821"/>
          <c:y val="4.1578611350679313E-2"/>
          <c:w val="0.72344714823350265"/>
          <c:h val="0.730946208842136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4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  <c:explosion val="25"/>
          </c:dPt>
          <c:dLbls>
            <c:dLbl>
              <c:idx val="0"/>
              <c:layout>
                <c:manualLayout>
                  <c:x val="-4.7052613365777832E-2"/>
                  <c:y val="-2.758620090443640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 14,0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7.9828857843751599E-2"/>
                  <c:y val="3.533609098961248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 80,2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9112310707820507"/>
                  <c:y val="1.197294641161916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 4,5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 1,</a:t>
                    </a:r>
                    <a:r>
                      <a:rPr lang="ru-RU" baseline="0" dirty="0" smtClean="0"/>
                      <a:t>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0.14011716622386317</c:v>
                </c:pt>
                <c:pt idx="1">
                  <c:v>0.80245142674200565</c:v>
                </c:pt>
                <c:pt idx="2">
                  <c:v>1.2735278342542816E-2</c:v>
                </c:pt>
                <c:pt idx="3">
                  <c:v>4.4696128691588399E-2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6740</c:v>
                </c:pt>
                <c:pt idx="1">
                  <c:v>38600</c:v>
                </c:pt>
                <c:pt idx="2">
                  <c:v>612.6</c:v>
                </c:pt>
                <c:pt idx="3">
                  <c:v>2150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4.2871926723445281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652548131430391E-2"/>
                  <c:y val="-0.1103866302426482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812</a:t>
                    </a:r>
                    <a:r>
                      <a:rPr lang="ru-RU" baseline="0" dirty="0" smtClean="0"/>
                      <a:t> 833,9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7.3256842894638172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786991430764419E-2"/>
                  <c:y val="-4.8979591836734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#,##0.0_р_.">
                  <c:v>575078.80000000005</c:v>
                </c:pt>
                <c:pt idx="1">
                  <c:v>812833.9</c:v>
                </c:pt>
                <c:pt idx="2">
                  <c:v>1047844.4</c:v>
                </c:pt>
                <c:pt idx="3">
                  <c:v>207607.9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3835264"/>
        <c:axId val="33841152"/>
        <c:axId val="0"/>
      </c:bar3DChart>
      <c:catAx>
        <c:axId val="33835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841152"/>
        <c:crosses val="autoZero"/>
        <c:auto val="1"/>
        <c:lblAlgn val="ctr"/>
        <c:lblOffset val="100"/>
        <c:noMultiLvlLbl val="0"/>
      </c:catAx>
      <c:valAx>
        <c:axId val="33841152"/>
        <c:scaling>
          <c:orientation val="minMax"/>
        </c:scaling>
        <c:delete val="0"/>
        <c:axPos val="l"/>
        <c:majorGridlines/>
        <c:numFmt formatCode="#,##0.0_р_.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835264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4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  <c:explosion val="37"/>
          </c:dPt>
          <c:dPt>
            <c:idx val="9"/>
            <c:bubble3D val="0"/>
            <c:explosion val="37"/>
          </c:dPt>
          <c:dLbls>
            <c:dLbl>
              <c:idx val="0"/>
              <c:layout>
                <c:manualLayout>
                  <c:x val="-0.23144478728946308"/>
                  <c:y val="7.520136416069010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Общегосударственные </a:t>
                    </a:r>
                    <a:r>
                      <a:rPr lang="ru-RU" dirty="0"/>
                      <a:t>вопросы; </a:t>
                    </a:r>
                    <a:r>
                      <a:rPr lang="ru-RU" dirty="0" smtClean="0"/>
                      <a:t>8,0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6131680250875006"/>
                  <c:y val="-5.482407055805922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424788469846941"/>
                  <c:y val="-0.15858826563876968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экономика; </a:t>
                    </a:r>
                    <a:r>
                      <a:rPr lang="ru-RU" dirty="0" smtClean="0"/>
                      <a:t>10,6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8951213610898981E-2"/>
                  <c:y val="-0.1247178179160726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Жилищно-коммунальное </a:t>
                    </a:r>
                    <a:r>
                      <a:rPr lang="ru-RU" dirty="0"/>
                      <a:t>хозяйство; </a:t>
                    </a:r>
                    <a:r>
                      <a:rPr lang="ru-RU" dirty="0" smtClean="0"/>
                      <a:t>24,1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3126788300709685"/>
                  <c:y val="6.187443130118289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Образование; </a:t>
                    </a:r>
                    <a:r>
                      <a:rPr lang="ru-RU" dirty="0" smtClean="0"/>
                      <a:t>44,6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0503270199829789"/>
                  <c:y val="-0.200890143509131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кинематография;</a:t>
                    </a:r>
                    <a:endParaRPr lang="ru-RU" baseline="0" dirty="0" smtClean="0"/>
                  </a:p>
                  <a:p>
                    <a:r>
                      <a:rPr lang="ru-RU" dirty="0" smtClean="0"/>
                      <a:t>6,0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9.4392895622130005E-2"/>
                  <c:y val="-0.1166893310310732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6.540872324111946E-2"/>
                  <c:y val="2.887549884289941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7825748259891914E-2"/>
                  <c:y val="0.1107457746125683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информации; 0,2%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delete val="1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0.0000%</c:formatCode>
                <c:ptCount val="13"/>
                <c:pt idx="0">
                  <c:v>7.9481896275399533E-2</c:v>
                </c:pt>
                <c:pt idx="1">
                  <c:v>2.5932401021299116E-2</c:v>
                </c:pt>
                <c:pt idx="2">
                  <c:v>0.1062948117319182</c:v>
                </c:pt>
                <c:pt idx="3">
                  <c:v>0.24083677672649628</c:v>
                </c:pt>
                <c:pt idx="4">
                  <c:v>0</c:v>
                </c:pt>
                <c:pt idx="5">
                  <c:v>0.445845067169583</c:v>
                </c:pt>
                <c:pt idx="6">
                  <c:v>6.0368905648698415E-2</c:v>
                </c:pt>
                <c:pt idx="7">
                  <c:v>0</c:v>
                </c:pt>
                <c:pt idx="8">
                  <c:v>2.7163595737821976E-2</c:v>
                </c:pt>
                <c:pt idx="9">
                  <c:v>1.2149024535842887E-2</c:v>
                </c:pt>
                <c:pt idx="10">
                  <c:v>1.9251718940524515E-3</c:v>
                </c:pt>
                <c:pt idx="11">
                  <c:v>2.3492588881464148E-6</c:v>
                </c:pt>
                <c:pt idx="1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4.xls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oleObject" Target="../embeddings/_____Microsoft_Excel_97-20033.xls"/><Relationship Id="rId10" Type="http://schemas.openxmlformats.org/officeDocument/2006/relationships/chart" Target="../charts/chart3.xml"/><Relationship Id="rId4" Type="http://schemas.openxmlformats.org/officeDocument/2006/relationships/oleObject" Target="../embeddings/oleObject3.bin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2025 год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2025 год</a:t>
            </a:r>
            <a:endParaRPr lang="ru-RU" sz="1600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бюджетов Российской Федерации на 2025 год составляет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643 365,0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5685912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3 277 629,4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175656"/>
              </p:ext>
            </p:extLst>
          </p:nvPr>
        </p:nvGraphicFramePr>
        <p:xfrm>
          <a:off x="1097210" y="2067694"/>
          <a:ext cx="6912768" cy="2404626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260 512,2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996,8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348 395,0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789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373,7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461 314,9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197 866,9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89 032,2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39 820,0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6 310,0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Обслуживание государственного (муниципального) долга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3 277 629,4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2213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370019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2025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504" y="1417588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Планируемый объем муниципального долга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2025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2025 году получение бюджетных кредитов не планируется. Объем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муниципального долга на 1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января 2025 года составляет 37 000,0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тыс. рублей.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82904" y="338762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4" y="1419622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93,5 %.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, предусмотренные в рамках муниципальных программ: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205558"/>
              </p:ext>
            </p:extLst>
          </p:nvPr>
        </p:nvGraphicFramePr>
        <p:xfrm>
          <a:off x="323528" y="1347614"/>
          <a:ext cx="8352928" cy="3312805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3 065 602,9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268 852,7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1 700 328,0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81 768,9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565 621,7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172 215,0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69 674,0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12 602,1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73 226,6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effectLst/>
                          <a:latin typeface="Times New Roman"/>
                        </a:rPr>
                        <a:t>121 313,9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937483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 (тыс.руб.)</a:t>
                      </a:r>
                      <a:endParaRPr kumimoji="0" lang="ru-RU" sz="1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3 314 629,4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3 277 629,4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37 000,0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323439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45938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006877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671 264,4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2 643 365,0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3 314 629,4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2523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2787057"/>
              </p:ext>
            </p:extLst>
          </p:nvPr>
        </p:nvGraphicFramePr>
        <p:xfrm>
          <a:off x="872331" y="1725686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8569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024147"/>
              </p:ext>
            </p:extLst>
          </p:nvPr>
        </p:nvGraphicFramePr>
        <p:xfrm>
          <a:off x="1331640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559 564,5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15 450,1</a:t>
                      </a:r>
                    </a:p>
                    <a:p>
                      <a:pPr algn="r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45 976,8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1 400,1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623 161,8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1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2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233468"/>
              </p:ext>
            </p:extLst>
          </p:nvPr>
        </p:nvGraphicFramePr>
        <p:xfrm>
          <a:off x="827683" y="699542"/>
          <a:ext cx="7488633" cy="4052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61764" y="1437910"/>
            <a:ext cx="882047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(89,8 %).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7,4 %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ИП.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2025 год составит 48 102,6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275606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муниципального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798705"/>
              </p:ext>
            </p:extLst>
          </p:nvPr>
        </p:nvGraphicFramePr>
        <p:xfrm>
          <a:off x="971600" y="2139703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38 600,0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6 240,0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2 150,0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612,6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48 102,6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56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57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416720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8862627"/>
              </p:ext>
            </p:extLst>
          </p:nvPr>
        </p:nvGraphicFramePr>
        <p:xfrm>
          <a:off x="827584" y="915566"/>
          <a:ext cx="7452518" cy="3832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21100</TotalTime>
  <Words>772</Words>
  <Application>Microsoft Office PowerPoint</Application>
  <PresentationFormat>Экран (16:9)</PresentationFormat>
  <Paragraphs>167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2117</cp:revision>
  <cp:lastPrinted>2021-12-01T21:51:07Z</cp:lastPrinted>
  <dcterms:created xsi:type="dcterms:W3CDTF">2013-10-29T07:14:12Z</dcterms:created>
  <dcterms:modified xsi:type="dcterms:W3CDTF">2025-05-26T03:18:54Z</dcterms:modified>
</cp:coreProperties>
</file>