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27" r:id="rId12"/>
    <p:sldId id="528" r:id="rId13"/>
    <p:sldId id="535" r:id="rId14"/>
    <p:sldId id="536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B77"/>
    <a:srgbClr val="FFFFCC"/>
    <a:srgbClr val="BDECF9"/>
    <a:srgbClr val="97CBFF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18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17,4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8880067379000661E-2"/>
                  <c:y val="0.1203582373821541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81,3 %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17.394501270027167</c:v>
                </c:pt>
                <c:pt idx="1">
                  <c:v>1.3427022272411575</c:v>
                </c:pt>
                <c:pt idx="2">
                  <c:v>81.262796502731689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623161.80000000005</c:v>
                </c:pt>
                <c:pt idx="1">
                  <c:v>48102.6</c:v>
                </c:pt>
                <c:pt idx="2" formatCode="0.00">
                  <c:v>2911257.4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62135495206274"/>
          <c:y val="0.10548823948681398"/>
          <c:w val="0.65778970212859489"/>
          <c:h val="0.660198786627081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646820855021204"/>
                  <c:y val="3.43587784488711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89,</a:t>
                    </a:r>
                    <a:r>
                      <a:rPr lang="ru-RU" sz="1400" baseline="0" dirty="0" smtClean="0"/>
                      <a:t>8 </a:t>
                    </a:r>
                    <a:r>
                      <a:rPr lang="ru-RU" sz="1400" dirty="0" smtClean="0"/>
                      <a:t>%</a:t>
                    </a:r>
                    <a:endParaRPr lang="ru-RU" sz="14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8258373878313253"/>
                  <c:y val="6.6714183891660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7,4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0416291045187974"/>
                  <c:y val="0.1509828769621901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  <a:r>
                      <a:rPr lang="ru-RU" sz="1400" baseline="0" dirty="0" smtClean="0"/>
                      <a:t> 2,5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4.1394337257547542E-2"/>
                  <c:y val="2.419613167907753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0,2 %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823707259307493"/>
                  <c:y val="-0.1513501439547426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0.897944161532366</c:v>
                </c:pt>
                <c:pt idx="1">
                  <c:v>7.3779875467334485E-2</c:v>
                </c:pt>
                <c:pt idx="2">
                  <c:v>2.4793079421748892E-2</c:v>
                </c:pt>
                <c:pt idx="3">
                  <c:v>2.2467680143423421E-3</c:v>
                </c:pt>
                <c:pt idx="4">
                  <c:v>1.2361155642082039E-3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559564.5</c:v>
                </c:pt>
                <c:pt idx="1">
                  <c:v>45976.800000000003</c:v>
                </c:pt>
                <c:pt idx="2">
                  <c:v>15450.1</c:v>
                </c:pt>
                <c:pt idx="3">
                  <c:v>1400.1</c:v>
                </c:pt>
                <c:pt idx="4">
                  <c:v>770.3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14,0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7.9828857843751599E-2"/>
                  <c:y val="3.533609098961248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80,2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4,5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1,</a:t>
                    </a:r>
                    <a:r>
                      <a:rPr lang="ru-RU" baseline="0" dirty="0" smtClean="0"/>
                      <a:t>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0.14011716622386317</c:v>
                </c:pt>
                <c:pt idx="1">
                  <c:v>0.80245142674200565</c:v>
                </c:pt>
                <c:pt idx="2">
                  <c:v>1.2735278342542816E-2</c:v>
                </c:pt>
                <c:pt idx="3">
                  <c:v>4.4696128691588399E-2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6740</c:v>
                </c:pt>
                <c:pt idx="1">
                  <c:v>38600</c:v>
                </c:pt>
                <c:pt idx="2">
                  <c:v>612.6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3.1988001499812527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652548131430391E-2"/>
                  <c:y val="-0.1103866302426482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815</a:t>
                    </a:r>
                    <a:r>
                      <a:rPr lang="ru-RU" baseline="0" dirty="0" smtClean="0"/>
                      <a:t> 020,4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7.325684289463817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6991430764419E-2"/>
                  <c:y val="-2.72108843537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_р_.">
                  <c:v>781370.9</c:v>
                </c:pt>
                <c:pt idx="1">
                  <c:v>815020.4</c:v>
                </c:pt>
                <c:pt idx="2">
                  <c:v>1047844.4</c:v>
                </c:pt>
                <c:pt idx="3">
                  <c:v>267057.3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354112"/>
        <c:axId val="33355648"/>
        <c:axId val="0"/>
      </c:bar3DChart>
      <c:catAx>
        <c:axId val="33354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355648"/>
        <c:crosses val="autoZero"/>
        <c:auto val="1"/>
        <c:lblAlgn val="ctr"/>
        <c:lblOffset val="100"/>
        <c:noMultiLvlLbl val="0"/>
      </c:catAx>
      <c:valAx>
        <c:axId val="33355648"/>
        <c:scaling>
          <c:orientation val="minMax"/>
        </c:scaling>
        <c:delete val="0"/>
        <c:axPos val="l"/>
        <c:majorGridlines/>
        <c:numFmt formatCode="#,##0.0_р_.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354112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23144478728946308"/>
                  <c:y val="7.520136416069010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вопросы; </a:t>
                    </a:r>
                    <a:r>
                      <a:rPr lang="ru-RU" dirty="0" smtClean="0"/>
                      <a:t>7,3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1810042000714872"/>
                  <c:y val="-9.85001397118353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896840327022537"/>
                  <c:y val="-0.213183352080989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18,8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51213610898981E-2"/>
                  <c:y val="-0.1247178179160726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</a:t>
                    </a:r>
                    <a:r>
                      <a:rPr lang="ru-RU" dirty="0"/>
                      <a:t>хозяйство; </a:t>
                    </a:r>
                    <a:r>
                      <a:rPr lang="ru-RU" dirty="0" smtClean="0"/>
                      <a:t>20,8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3126788300709685"/>
                  <c:y val="6.187443130118289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43,3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0503270199829789"/>
                  <c:y val="-0.200890143509131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кинематография;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5,6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9.4392895622130005E-2"/>
                  <c:y val="-0.1166893310310732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8.6499781169096124E-2"/>
                  <c:y val="3.3977918365299879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5.9979468474680893E-2"/>
                  <c:y val="0.110745774612568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информации; 0,2%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7.3332442119386956E-2</c:v>
                </c:pt>
                <c:pt idx="1">
                  <c:v>5.3539704682348194E-3</c:v>
                </c:pt>
                <c:pt idx="2">
                  <c:v>0.18775832426140909</c:v>
                </c:pt>
                <c:pt idx="3">
                  <c:v>0.20810909984043544</c:v>
                </c:pt>
                <c:pt idx="4">
                  <c:v>0</c:v>
                </c:pt>
                <c:pt idx="5">
                  <c:v>0.43344745275997654</c:v>
                </c:pt>
                <c:pt idx="6">
                  <c:v>5.5692663098194456E-2</c:v>
                </c:pt>
                <c:pt idx="7">
                  <c:v>0</c:v>
                </c:pt>
                <c:pt idx="8">
                  <c:v>2.3693714078980063E-2</c:v>
                </c:pt>
                <c:pt idx="9">
                  <c:v>1.0835177929575369E-2</c:v>
                </c:pt>
                <c:pt idx="10">
                  <c:v>1.6945239056504124E-3</c:v>
                </c:pt>
                <c:pt idx="11">
                  <c:v>2.0678025473071595E-6</c:v>
                </c:pt>
                <c:pt idx="12">
                  <c:v>8.0563735609369853E-5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_____Microsoft_Excel_97-20034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24.04.2025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2025 год составляет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911 293,0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217322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3 723 759,8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405609"/>
              </p:ext>
            </p:extLst>
          </p:nvPr>
        </p:nvGraphicFramePr>
        <p:xfrm>
          <a:off x="1097210" y="2067694"/>
          <a:ext cx="6912768" cy="2746710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273 072,4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19 936,9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699 166,9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774 948,3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1 614 054,2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207 386,1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229,7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40 347,6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6 310,0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3 723 759,8</a:t>
                      </a:r>
                      <a:endParaRPr lang="ru-RU" sz="11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2213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1295941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2025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2025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2025 года составляет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2904" y="338762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94,2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169928"/>
              </p:ext>
            </p:extLst>
          </p:nvPr>
        </p:nvGraphicFramePr>
        <p:xfrm>
          <a:off x="323528" y="1347614"/>
          <a:ext cx="8352928" cy="3312805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3 507 417,4</a:t>
                      </a:r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270 057,8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1 864 485,4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323 242,0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710 941,5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222 215,0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76 974,0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16 230,7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8 271,0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15 000,0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742360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(тыс.руб.)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3 582 521,8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3 723 759,8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-141 238,0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938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127057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671 264,4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2 911 257,4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3 582 521,8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2523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5459018"/>
              </p:ext>
            </p:extLst>
          </p:nvPr>
        </p:nvGraphicFramePr>
        <p:xfrm>
          <a:off x="872331" y="1725686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024147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559 564,5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15 450,1</a:t>
                      </a: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623 161,8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233468"/>
              </p:ext>
            </p:extLst>
          </p:nvPr>
        </p:nvGraphicFramePr>
        <p:xfrm>
          <a:off x="827683" y="699542"/>
          <a:ext cx="7488633" cy="405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1764" y="1437910"/>
            <a:ext cx="882047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(89,8 %).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7,4 %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2025 год составит 48 102,6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798705"/>
              </p:ext>
            </p:extLst>
          </p:nvPr>
        </p:nvGraphicFramePr>
        <p:xfrm>
          <a:off x="971600" y="2139703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38 600,0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6 240,0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612,6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48 102,6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2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3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6720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8862627"/>
              </p:ext>
            </p:extLst>
          </p:nvPr>
        </p:nvGraphicFramePr>
        <p:xfrm>
          <a:off x="827584" y="915566"/>
          <a:ext cx="7452518" cy="383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21172</TotalTime>
  <Words>775</Words>
  <Application>Microsoft Office PowerPoint</Application>
  <PresentationFormat>Экран (16:9)</PresentationFormat>
  <Paragraphs>167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2152</cp:revision>
  <cp:lastPrinted>2021-12-01T21:51:07Z</cp:lastPrinted>
  <dcterms:created xsi:type="dcterms:W3CDTF">2013-10-29T07:14:12Z</dcterms:created>
  <dcterms:modified xsi:type="dcterms:W3CDTF">2025-05-27T03:23:46Z</dcterms:modified>
</cp:coreProperties>
</file>