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538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76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8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1081788491300567E-2"/>
          <c:y val="0.11169468737902825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5.0744483338018384E-2"/>
                  <c:y val="-0.1924471323895774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Налоговые поступления
</a:t>
                    </a:r>
                    <a:r>
                      <a:rPr lang="ru-RU" dirty="0" smtClean="0"/>
                      <a:t>9,3 %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3528869885854106E-2"/>
                  <c:y val="1.95000918832659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90,7 %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1806912866963028E-2"/>
                  <c:y val="6.249072484214075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89,1 %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9.2934682987433543</c:v>
                </c:pt>
                <c:pt idx="1">
                  <c:v>90.706531701256637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456.3</c:v>
                </c:pt>
                <c:pt idx="1">
                  <c:v>4453.6000000000004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940632002492278"/>
          <c:y val="0.28437499999999999"/>
          <c:w val="0.65540349994807756"/>
          <c:h val="0.6374999999999999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8.3728757151847383E-2"/>
                  <c:y val="-0.1119598917322834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228585119653083E-2"/>
                  <c:y val="-8.39692421259842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2.7435068794110617E-2"/>
                  <c:y val="-5.658489173228346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6.6242591668136758E-2"/>
                  <c:y val="-5.398941929133858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НДФЛ</c:v>
                </c:pt>
                <c:pt idx="1">
                  <c:v>Налоги на совокупный доход</c:v>
                </c:pt>
                <c:pt idx="2">
                  <c:v>Налоги на имущество</c:v>
                </c:pt>
                <c:pt idx="3">
                  <c:v>Государственная пошлина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325.60000000000002</c:v>
                </c:pt>
                <c:pt idx="1">
                  <c:v>76.8</c:v>
                </c:pt>
                <c:pt idx="2">
                  <c:v>41.9</c:v>
                </c:pt>
                <c:pt idx="3">
                  <c:v>12</c:v>
                </c:pt>
              </c:numCache>
            </c:numRef>
          </c:val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975946582256426"/>
          <c:y val="0"/>
          <c:w val="0.34460641724119961"/>
          <c:h val="1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31"/>
          <c:dPt>
            <c:idx val="0"/>
            <c:bubble3D val="0"/>
            <c:explosion val="10"/>
            <c:spPr>
              <a:effectLst>
                <a:glow>
                  <a:srgbClr val="4F81BD">
                    <a:alpha val="40000"/>
                  </a:srgbClr>
                </a:glow>
                <a:softEdge rad="0"/>
              </a:effectLst>
            </c:spPr>
          </c:dPt>
          <c:dPt>
            <c:idx val="1"/>
            <c:bubble3D val="0"/>
          </c:dPt>
          <c:dLbls>
            <c:numFmt formatCode="#,##0.0" sourceLinked="0"/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4026.2</c:v>
                </c:pt>
                <c:pt idx="1">
                  <c:v>427.4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72"/>
      </c:pieChart>
    </c:plotArea>
    <c:legend>
      <c:legendPos val="r"/>
      <c:layout/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35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5.4595086442220199E-2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2.5202472878636865E-2"/>
                  <c:y val="1.332693285950721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Общегосударственные вопросы; </a:t>
                    </a:r>
                    <a:r>
                      <a:rPr lang="ru-RU" dirty="0" smtClean="0"/>
                      <a:t>74,8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4325427231251245E-2"/>
                  <c:y val="-4.02656674285141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Национальная </a:t>
                    </a:r>
                    <a:r>
                      <a:rPr lang="ru-RU" dirty="0"/>
                      <a:t>оборона; </a:t>
                    </a:r>
                    <a:r>
                      <a:rPr lang="ru-RU" dirty="0" smtClean="0"/>
                      <a:t>7,8</a:t>
                    </a:r>
                    <a:r>
                      <a:rPr lang="en-US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7340674367095804E-2"/>
                  <c:y val="1.611543779957441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Жилищно-коммунальное хозяйство; </a:t>
                    </a:r>
                    <a:r>
                      <a:rPr lang="ru-RU" dirty="0" smtClean="0"/>
                      <a:t>17,4%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0.74806180438295489</c:v>
                </c:pt>
                <c:pt idx="1">
                  <c:v>7.7600450278700731E-2</c:v>
                </c:pt>
                <c:pt idx="2">
                  <c:v>0.17433774533834451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28.05.2025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chart" Target="../charts/chart2.xml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Анюйск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БЮДЖЕТ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Изменения от 20.01.2025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43324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Анюйск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503664"/>
              </p:ext>
            </p:extLst>
          </p:nvPr>
        </p:nvGraphicFramePr>
        <p:xfrm>
          <a:off x="1115616" y="221171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4 120,1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960,2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5 507,7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59582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7693967"/>
              </p:ext>
            </p:extLst>
          </p:nvPr>
        </p:nvGraphicFramePr>
        <p:xfrm>
          <a:off x="658019" y="1440895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27584" y="195486"/>
            <a:ext cx="7488832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539552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2025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329990"/>
              </p:ext>
            </p:extLst>
          </p:nvPr>
        </p:nvGraphicFramePr>
        <p:xfrm>
          <a:off x="1331640" y="2211710"/>
          <a:ext cx="6480720" cy="2155692"/>
        </p:xfrm>
        <a:graphic>
          <a:graphicData uri="http://schemas.openxmlformats.org/drawingml/2006/table">
            <a:tbl>
              <a:tblPr/>
              <a:tblGrid>
                <a:gridCol w="3391074"/>
                <a:gridCol w="3089646"/>
              </a:tblGrid>
              <a:tr h="864096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2025 год 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4 909,9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5 507,7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-597,8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92333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6462489"/>
              </p:ext>
            </p:extLst>
          </p:nvPr>
        </p:nvGraphicFramePr>
        <p:xfrm>
          <a:off x="464344" y="2643758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456,3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4 453,6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4 909,9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13208" y="1203598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24122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4559389"/>
              </p:ext>
            </p:extLst>
          </p:nvPr>
        </p:nvGraphicFramePr>
        <p:xfrm>
          <a:off x="251521" y="1925638"/>
          <a:ext cx="8640959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26624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4" y="1203598"/>
            <a:ext cx="89289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626885"/>
              </p:ext>
            </p:extLst>
          </p:nvPr>
        </p:nvGraphicFramePr>
        <p:xfrm>
          <a:off x="1070417" y="2283718"/>
          <a:ext cx="6984776" cy="163218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325,6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76,8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456,3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08433" y="195486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455873356"/>
              </p:ext>
            </p:extLst>
          </p:nvPr>
        </p:nvGraphicFramePr>
        <p:xfrm>
          <a:off x="539750" y="539750"/>
          <a:ext cx="799269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63554419"/>
      </p:ext>
    </p:extLst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563638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71,4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%).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 составляет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4 453,6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8962909"/>
              </p:ext>
            </p:extLst>
          </p:nvPr>
        </p:nvGraphicFramePr>
        <p:xfrm>
          <a:off x="800893" y="2499742"/>
          <a:ext cx="7542213" cy="240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16049" y="1275606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бюджетной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Анюйск на 2025 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5 507,7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3568" y="482189"/>
            <a:ext cx="777686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20866</TotalTime>
  <Words>317</Words>
  <Application>Microsoft Office PowerPoint</Application>
  <PresentationFormat>Экран (16:9)</PresentationFormat>
  <Paragraphs>83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2094</cp:revision>
  <cp:lastPrinted>2020-06-07T00:25:00Z</cp:lastPrinted>
  <dcterms:created xsi:type="dcterms:W3CDTF">2013-10-29T07:14:12Z</dcterms:created>
  <dcterms:modified xsi:type="dcterms:W3CDTF">2025-05-28T00:03:14Z</dcterms:modified>
</cp:coreProperties>
</file>