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2.8384971736660766E-2"/>
                  <c:y val="-0.120266669866267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4330214405667108E-2"/>
                  <c:y val="2.350980182895061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9.3518682486275893</c:v>
                </c:pt>
                <c:pt idx="1">
                  <c:v>90.648131751372404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528.1</c:v>
                </c:pt>
                <c:pt idx="1">
                  <c:v>5118.8999999999996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41432150842756"/>
          <c:y val="6.9645643536186005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на совокупный доход</a:t>
                    </a:r>
                  </a:p>
                  <a:p>
                    <a:r>
                      <a:rPr lang="ru-RU" dirty="0" smtClean="0"/>
                      <a:t>9,0 %</a:t>
                    </a:r>
                  </a:p>
                  <a:p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0.12103400576292325"/>
                  <c:y val="1.620777386153244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</a:t>
                    </a:r>
                    <a:r>
                      <a:rPr lang="ru-RU" sz="1400" dirty="0"/>
                      <a:t>на доходы физических лиц </a:t>
                    </a:r>
                    <a:r>
                      <a:rPr lang="ru-RU" sz="1400" dirty="0" smtClean="0"/>
                      <a:t>52,9 %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33,6 %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5.2695086374119843E-3"/>
                  <c:y val="0.12487844776000658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400" dirty="0" smtClean="0">
                        <a:effectLst/>
                      </a:rPr>
                      <a:t>Госпошлина</a:t>
                    </a: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400" dirty="0" smtClean="0">
                        <a:effectLst/>
                      </a:rPr>
                      <a:t>4,5 %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8.9755728081802683E-2</c:v>
                </c:pt>
                <c:pt idx="1">
                  <c:v>0.52887710660859688</c:v>
                </c:pt>
                <c:pt idx="2">
                  <c:v>0.33592122704033328</c:v>
                </c:pt>
                <c:pt idx="3">
                  <c:v>4.5445938269267183E-2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47.4</c:v>
                </c:pt>
                <c:pt idx="1">
                  <c:v>279.3</c:v>
                </c:pt>
                <c:pt idx="2">
                  <c:v>177.4</c:v>
                </c:pt>
                <c:pt idx="3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</a:t>
                    </a:r>
                    <a:r>
                      <a:rPr lang="ru-RU" sz="1600" baseline="0" dirty="0" smtClean="0"/>
                      <a:t> 691,5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427,4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4691.5</c:v>
                </c:pt>
                <c:pt idx="1">
                  <c:v>427.4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74,8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7,0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baseline="0" dirty="0" smtClean="0"/>
                      <a:t>18,2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0.74816272965879271</c:v>
                </c:pt>
                <c:pt idx="1">
                  <c:v>7.0111548556430439E-2</c:v>
                </c:pt>
                <c:pt idx="2">
                  <c:v>0.18172572178477689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23.01.2025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" y="1495698"/>
            <a:ext cx="914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Омолон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627507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разделов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4 560,8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1 107,8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6 096,0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 eaLnBrk="0" hangingPunct="0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9779007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2025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11862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5 647,0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6 096,0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-449,0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26660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528,1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5 118,9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5 647,0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9235319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059582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528,1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4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5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442367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(52,9 %) и налоги на имущество (33,6 %).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составляет 5 118,9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4720777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2025 год по 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6 096,0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21514</TotalTime>
  <Words>337</Words>
  <Application>Microsoft Office PowerPoint</Application>
  <PresentationFormat>Экран (16:9)</PresentationFormat>
  <Paragraphs>99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2169</cp:revision>
  <cp:lastPrinted>2020-06-07T00:25:00Z</cp:lastPrinted>
  <dcterms:created xsi:type="dcterms:W3CDTF">2013-10-29T07:14:12Z</dcterms:created>
  <dcterms:modified xsi:type="dcterms:W3CDTF">2025-05-28T00:27:17Z</dcterms:modified>
</cp:coreProperties>
</file>