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2.8384971736660766E-2"/>
                  <c:y val="-0.1202666698662672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4330214405667108E-2"/>
                  <c:y val="2.350980182895061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91,1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8.8801076172860274</c:v>
                </c:pt>
                <c:pt idx="1">
                  <c:v>91.119892382713957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528.1</c:v>
                </c:pt>
                <c:pt idx="1">
                  <c:v>5418.9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41432150842756"/>
          <c:y val="6.9645643536186005E-2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2.0241421193452395E-2"/>
                  <c:y val="1.88662174640825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 на совокупный доход</a:t>
                    </a:r>
                  </a:p>
                  <a:p>
                    <a:r>
                      <a:rPr lang="ru-RU" dirty="0" smtClean="0"/>
                      <a:t>9,0 %</a:t>
                    </a:r>
                  </a:p>
                  <a:p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0.12103400576292325"/>
                  <c:y val="1.620777386153244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</a:t>
                    </a:r>
                    <a:r>
                      <a:rPr lang="ru-RU" sz="1400" dirty="0"/>
                      <a:t>на доходы физических лиц </a:t>
                    </a:r>
                    <a:r>
                      <a:rPr lang="ru-RU" sz="1400" dirty="0" smtClean="0"/>
                      <a:t>52,9 %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6.550234986216931E-2"/>
                  <c:y val="7.16569404661445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33,6 %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5.2695086374119843E-3"/>
                  <c:y val="0.12487844776000658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400" dirty="0" smtClean="0">
                        <a:effectLst/>
                      </a:rPr>
                      <a:t>Госпошлина</a:t>
                    </a: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400" dirty="0" smtClean="0">
                        <a:effectLst/>
                      </a:rPr>
                      <a:t>4,5 %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8.9755728081802683E-2</c:v>
                </c:pt>
                <c:pt idx="1">
                  <c:v>0.52887710660859688</c:v>
                </c:pt>
                <c:pt idx="2">
                  <c:v>0.33592122704033328</c:v>
                </c:pt>
                <c:pt idx="3">
                  <c:v>4.5445938269267183E-2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47.4</c:v>
                </c:pt>
                <c:pt idx="1">
                  <c:v>279.3</c:v>
                </c:pt>
                <c:pt idx="2">
                  <c:v>177.4</c:v>
                </c:pt>
                <c:pt idx="3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05102235887703"/>
          <c:y val="0.12621045142142476"/>
          <c:w val="0.18742612182230003"/>
          <c:h val="0.527922624142741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</a:t>
                    </a:r>
                    <a:r>
                      <a:rPr lang="ru-RU" sz="1600" baseline="0" dirty="0" smtClean="0"/>
                      <a:t> </a:t>
                    </a:r>
                    <a:r>
                      <a:rPr lang="ru-RU" sz="1600" baseline="0" dirty="0" smtClean="0"/>
                      <a:t>991,5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427,4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8144065073850656E-2"/>
                  <c:y val="-1.9080016393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4991.5</c:v>
                </c:pt>
                <c:pt idx="1">
                  <c:v>427.4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0286220091512961E-2"/>
                  <c:y val="4.244431229535798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76,0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479147446040231E-2"/>
                  <c:y val="4.344679844955689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6,7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452491976838929E-2"/>
                  <c:y val="-1.664104088899715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baseline="0" dirty="0" smtClean="0"/>
                      <a:t>17,3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0.75997498436522826</c:v>
                </c:pt>
                <c:pt idx="1">
                  <c:v>6.6823014383989993E-2</c:v>
                </c:pt>
                <c:pt idx="2">
                  <c:v>0.17320200125078172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07.05.2025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" y="1495698"/>
            <a:ext cx="914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Омолон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651799"/>
              </p:ext>
            </p:extLst>
          </p:nvPr>
        </p:nvGraphicFramePr>
        <p:xfrm>
          <a:off x="1083718" y="257175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разделов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4 860,8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1 107,8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396,0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033656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2025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499793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5 947,0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6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396,0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-449,0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154123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528,1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418,9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947,0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4308400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059582"/>
              </p:ext>
            </p:extLst>
          </p:nvPr>
        </p:nvGraphicFramePr>
        <p:xfrm>
          <a:off x="1331640" y="2283718"/>
          <a:ext cx="6984776" cy="162648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528,1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442367"/>
              </p:ext>
            </p:extLst>
          </p:nvPr>
        </p:nvGraphicFramePr>
        <p:xfrm>
          <a:off x="807417" y="771550"/>
          <a:ext cx="7529165" cy="412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составят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(52,9 %) и налоги на имущество (33,6 %).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985833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составляет 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418,9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3116243"/>
              </p:ext>
            </p:extLst>
          </p:nvPr>
        </p:nvGraphicFramePr>
        <p:xfrm>
          <a:off x="575556" y="2221186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49163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2025 год по расходным статьям составит 6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396,0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рублей. Информация 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21521</TotalTime>
  <Words>337</Words>
  <Application>Microsoft Office PowerPoint</Application>
  <PresentationFormat>Экран (16:9)</PresentationFormat>
  <Paragraphs>99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2178</cp:revision>
  <cp:lastPrinted>2020-06-07T00:25:00Z</cp:lastPrinted>
  <dcterms:created xsi:type="dcterms:W3CDTF">2013-10-29T07:14:12Z</dcterms:created>
  <dcterms:modified xsi:type="dcterms:W3CDTF">2025-05-28T00:41:05Z</dcterms:modified>
</cp:coreProperties>
</file>