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1"/>
  </p:notesMasterIdLst>
  <p:handoutMasterIdLst>
    <p:handoutMasterId r:id="rId12"/>
  </p:handoutMasterIdLst>
  <p:sldIdLst>
    <p:sldId id="518" r:id="rId2"/>
    <p:sldId id="519" r:id="rId3"/>
    <p:sldId id="523" r:id="rId4"/>
    <p:sldId id="525" r:id="rId5"/>
    <p:sldId id="537" r:id="rId6"/>
    <p:sldId id="527" r:id="rId7"/>
    <p:sldId id="528" r:id="rId8"/>
    <p:sldId id="536" r:id="rId9"/>
    <p:sldId id="534" r:id="rId10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218" autoAdjust="0"/>
    <p:restoredTop sz="95137" autoAdjust="0"/>
  </p:normalViewPr>
  <p:slideViewPr>
    <p:cSldViewPr>
      <p:cViewPr>
        <p:scale>
          <a:sx n="125" d="100"/>
          <a:sy n="125" d="100"/>
        </p:scale>
        <p:origin x="-1956" y="-600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2026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291722204079891E-2"/>
                  <c:y val="-0.24423247094113235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020392555871865E-2"/>
                  <c:y val="-6.1964968664631206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1 085 077,1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599018088490893E-2"/>
                  <c:y val="-0.3403414071880459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м-б 
трансферты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579536.6</c:v>
                </c:pt>
                <c:pt idx="1">
                  <c:v>1085077.1000000001</c:v>
                </c:pt>
                <c:pt idx="2">
                  <c:v>1261448.8999999999</c:v>
                </c:pt>
                <c:pt idx="3">
                  <c:v>277297.40000000002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0295296"/>
        <c:axId val="130296832"/>
        <c:axId val="0"/>
      </c:bar3DChart>
      <c:catAx>
        <c:axId val="130295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0296832"/>
        <c:crosses val="autoZero"/>
        <c:auto val="1"/>
        <c:lblAlgn val="ctr"/>
        <c:lblOffset val="100"/>
        <c:noMultiLvlLbl val="0"/>
      </c:catAx>
      <c:valAx>
        <c:axId val="1302968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0295296"/>
        <c:crosses val="autoZero"/>
        <c:crossBetween val="between"/>
      </c:valAx>
      <c:spPr>
        <a:noFill/>
        <a:ln w="25396">
          <a:noFill/>
        </a:ln>
      </c:spPr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14.11.2025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14.11.2025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14.11.2025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Олег\Desktop\бюджет\diletantme_6447582_194156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63613"/>
            <a:ext cx="2220913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Городской округ Анадырь</a:t>
            </a: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ноябрь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57188"/>
            <a:ext cx="91440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Совета депутатов муниципального образования </a:t>
            </a:r>
            <a:r>
              <a:rPr lang="ru-RU" b="1" kern="0" dirty="0" err="1"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 муниципальный район «О бюджете </a:t>
            </a:r>
            <a:r>
              <a:rPr lang="ru-RU" b="1" kern="0" dirty="0" err="1">
                <a:latin typeface="Times New Roman" pitchFamily="18" charset="0"/>
                <a:cs typeface="Times New Roman" pitchFamily="18" charset="0"/>
              </a:rPr>
              <a:t>Билибинского</a:t>
            </a: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 муниципального района</a:t>
            </a:r>
            <a:br>
              <a:rPr lang="ru-RU" b="1" kern="0" dirty="0">
                <a:latin typeface="Times New Roman" pitchFamily="18" charset="0"/>
                <a:cs typeface="Times New Roman" pitchFamily="18" charset="0"/>
              </a:rPr>
            </a:b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kern="0" dirty="0" smtClean="0"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Билибинского муниципального района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2026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240186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b="1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2026</a:t>
                      </a:r>
                      <a:r>
                        <a:rPr kumimoji="0" lang="ru-RU" sz="14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 (</a:t>
                      </a:r>
                      <a:r>
                        <a:rPr kumimoji="0" lang="ru-RU" sz="1400" b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тыс.руб</a:t>
                      </a:r>
                      <a:r>
                        <a:rPr kumimoji="0" lang="ru-RU" sz="14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.)</a:t>
                      </a:r>
                      <a:endParaRPr kumimoji="0" lang="ru-RU" sz="14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4 154 771,4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4 154 771,4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2026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75606"/>
            <a:ext cx="88569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Билибинского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района на 2026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912273"/>
              </p:ext>
            </p:extLst>
          </p:nvPr>
        </p:nvGraphicFramePr>
        <p:xfrm>
          <a:off x="1331640" y="2283718"/>
          <a:ext cx="6984776" cy="210004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836 922,9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645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11 265,2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60 798,2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749,1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3 176,0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912</a:t>
                      </a:r>
                      <a:r>
                        <a:rPr lang="ru-RU" sz="1200" b="1" i="0" u="none" strike="noStrik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911,4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482189"/>
            <a:ext cx="8424936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БИЛИБИНСКОГО МУНИЦИПАЛЬНОГО РАЙОНА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2026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TextBox 6"/>
          <p:cNvSpPr txBox="1">
            <a:spLocks noChangeArrowheads="1"/>
          </p:cNvSpPr>
          <p:nvPr/>
        </p:nvSpPr>
        <p:spPr bwMode="auto">
          <a:xfrm>
            <a:off x="233772" y="1275606"/>
            <a:ext cx="86764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неналоговых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муниципального образования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район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2026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428940"/>
              </p:ext>
            </p:extLst>
          </p:nvPr>
        </p:nvGraphicFramePr>
        <p:xfrm>
          <a:off x="899592" y="2211710"/>
          <a:ext cx="7344816" cy="1332340"/>
        </p:xfrm>
        <a:graphic>
          <a:graphicData uri="http://schemas.openxmlformats.org/drawingml/2006/table">
            <a:tbl>
              <a:tblPr/>
              <a:tblGrid>
                <a:gridCol w="5282232"/>
                <a:gridCol w="2062584"/>
              </a:tblGrid>
              <a:tr h="171647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ru-RU" sz="1200" b="1" i="0" u="none" strike="noStrike" kern="1200" dirty="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Наименование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5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36 800,0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0731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ДОХОДЫ ОТ ПРОДАЖИ МАТЕРИАЛЬНЫХ И НЕМАТЕРИАЛЬНЫХ АКТИВОВ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1 100,0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2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ШТРАФЫ, САНКЦИИ, ВОЗМЕЩЕНИЕ УЩЕРБА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600,0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164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ИТОГО НЕНАЛОГОВЫХ ДОХОДОВ: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38 500,0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БИЛИБИНСКИЙ МУНИЦИПАЛЬНЫЙ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 На 2026 год</a:t>
            </a:r>
            <a:endParaRPr lang="ru-RU" sz="1600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бюджетов Российской Федерации на 2026 год составляет 3 203 360,0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2026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9191117"/>
              </p:ext>
            </p:extLst>
          </p:nvPr>
        </p:nvGraphicFramePr>
        <p:xfrm>
          <a:off x="800893" y="228371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220072" y="4504431"/>
            <a:ext cx="2286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(в том числе из </a:t>
            </a:r>
            <a:r>
              <a:rPr lang="ru-RU" sz="1100" b="1" i="1" dirty="0" smtClean="0">
                <a:latin typeface="Times New Roman" pitchFamily="18" charset="0"/>
                <a:cs typeface="Times New Roman" pitchFamily="18" charset="0"/>
              </a:rPr>
              <a:t>бюджетов поселений </a:t>
            </a:r>
            <a:r>
              <a:rPr lang="ru-RU" sz="1100" b="1" i="1" dirty="0">
                <a:latin typeface="Times New Roman" pitchFamily="18" charset="0"/>
                <a:cs typeface="Times New Roman" pitchFamily="18" charset="0"/>
              </a:rPr>
              <a:t>245 834,3 тыс. руб.)</a:t>
            </a:r>
          </a:p>
        </p:txBody>
      </p:sp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2026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Билибинского района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2026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 2026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4 154 771,4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муниципального образования Билибинский муниципальный район по разделам классификации расходов бюджета представлена в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таблице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РАЙОН На 2026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Информация о проекте бюджета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образования Билибинский муниципальный район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2026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948584"/>
              </p:ext>
            </p:extLst>
          </p:nvPr>
        </p:nvGraphicFramePr>
        <p:xfrm>
          <a:off x="1097210" y="2067694"/>
          <a:ext cx="6912768" cy="2456080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440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245 853,8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98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безопасность и правоохранительная деятельность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18 527,7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экономика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701 250,5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760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873 509,3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Образование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1 801 915,3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6426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Культура, кинематография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238 135,4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Здравоохранение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1 834,0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2506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Социальная политика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108 045,4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Физическая культура и спорт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158 914,8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Средства массовой информации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6 785,2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4 154 771,4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23528" y="489521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муниципального образования Билибинский муниципальный район На 2026 год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7504" y="1417588"/>
            <a:ext cx="892899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Планируемый объем муниципального долга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муниципального образования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2026 год.</a:t>
            </a:r>
          </a:p>
          <a:p>
            <a:pPr algn="just">
              <a:lnSpc>
                <a:spcPct val="150000"/>
              </a:lnSpc>
            </a:pPr>
            <a:r>
              <a:rPr lang="ru-RU" sz="2000" dirty="0"/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2026 году получение бюджетных кредитов не планируется. Объем муниципального долга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1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января 2026 года составляет 0,0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тыс. рублей.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Муниципальные гарантии муниципального образования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Билибинский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муниципальный район на 1 января 2026 года 8 461,5 тыс. рублей.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6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отношений Администрации муниципального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Билибинский муниципальный 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21223</TotalTime>
  <Words>412</Words>
  <Application>Microsoft Office PowerPoint</Application>
  <PresentationFormat>Экран (16:9)</PresentationFormat>
  <Paragraphs>91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7_Тема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PC_409</cp:lastModifiedBy>
  <cp:revision>2155</cp:revision>
  <cp:lastPrinted>2021-12-01T21:51:07Z</cp:lastPrinted>
  <dcterms:created xsi:type="dcterms:W3CDTF">2013-10-29T07:14:12Z</dcterms:created>
  <dcterms:modified xsi:type="dcterms:W3CDTF">2025-11-13T22:46:19Z</dcterms:modified>
</cp:coreProperties>
</file>